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tif" ContentType="image/tiff"/>
  <Default Extension="jpg" ContentType="image/jpeg"/>
  <Default Extension="mp4" ContentType="video/mp4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95"/>
  </p:notesMasterIdLst>
  <p:sldIdLst>
    <p:sldId id="256" r:id="rId2"/>
    <p:sldId id="313" r:id="rId3"/>
    <p:sldId id="316" r:id="rId4"/>
    <p:sldId id="261" r:id="rId5"/>
    <p:sldId id="315" r:id="rId6"/>
    <p:sldId id="314" r:id="rId7"/>
    <p:sldId id="263" r:id="rId8"/>
    <p:sldId id="322" r:id="rId9"/>
    <p:sldId id="326" r:id="rId10"/>
    <p:sldId id="323" r:id="rId11"/>
    <p:sldId id="264" r:id="rId12"/>
    <p:sldId id="338" r:id="rId13"/>
    <p:sldId id="335" r:id="rId14"/>
    <p:sldId id="327" r:id="rId15"/>
    <p:sldId id="337" r:id="rId16"/>
    <p:sldId id="328" r:id="rId17"/>
    <p:sldId id="336" r:id="rId18"/>
    <p:sldId id="332" r:id="rId19"/>
    <p:sldId id="333" r:id="rId20"/>
    <p:sldId id="334" r:id="rId21"/>
    <p:sldId id="319" r:id="rId22"/>
    <p:sldId id="267" r:id="rId23"/>
    <p:sldId id="268" r:id="rId24"/>
    <p:sldId id="270" r:id="rId25"/>
    <p:sldId id="280" r:id="rId26"/>
    <p:sldId id="281" r:id="rId27"/>
    <p:sldId id="324" r:id="rId28"/>
    <p:sldId id="282" r:id="rId29"/>
    <p:sldId id="283" r:id="rId30"/>
    <p:sldId id="284" r:id="rId31"/>
    <p:sldId id="285" r:id="rId32"/>
    <p:sldId id="286" r:id="rId33"/>
    <p:sldId id="299" r:id="rId34"/>
    <p:sldId id="297" r:id="rId35"/>
    <p:sldId id="321" r:id="rId36"/>
    <p:sldId id="320" r:id="rId37"/>
    <p:sldId id="339" r:id="rId38"/>
    <p:sldId id="341" r:id="rId39"/>
    <p:sldId id="257" r:id="rId40"/>
    <p:sldId id="307" r:id="rId41"/>
    <p:sldId id="342" r:id="rId42"/>
    <p:sldId id="308" r:id="rId43"/>
    <p:sldId id="309" r:id="rId44"/>
    <p:sldId id="343" r:id="rId45"/>
    <p:sldId id="310" r:id="rId46"/>
    <p:sldId id="311" r:id="rId47"/>
    <p:sldId id="260" r:id="rId48"/>
    <p:sldId id="306" r:id="rId49"/>
    <p:sldId id="344" r:id="rId50"/>
    <p:sldId id="262" r:id="rId51"/>
    <p:sldId id="345" r:id="rId52"/>
    <p:sldId id="346" r:id="rId53"/>
    <p:sldId id="347" r:id="rId54"/>
    <p:sldId id="348" r:id="rId55"/>
    <p:sldId id="317" r:id="rId56"/>
    <p:sldId id="276" r:id="rId57"/>
    <p:sldId id="349" r:id="rId58"/>
    <p:sldId id="350" r:id="rId59"/>
    <p:sldId id="277" r:id="rId60"/>
    <p:sldId id="278" r:id="rId61"/>
    <p:sldId id="356" r:id="rId62"/>
    <p:sldId id="357" r:id="rId63"/>
    <p:sldId id="358" r:id="rId64"/>
    <p:sldId id="359" r:id="rId65"/>
    <p:sldId id="360" r:id="rId66"/>
    <p:sldId id="361" r:id="rId67"/>
    <p:sldId id="362" r:id="rId68"/>
    <p:sldId id="363" r:id="rId69"/>
    <p:sldId id="364" r:id="rId70"/>
    <p:sldId id="365" r:id="rId71"/>
    <p:sldId id="366" r:id="rId72"/>
    <p:sldId id="367" r:id="rId73"/>
    <p:sldId id="368" r:id="rId74"/>
    <p:sldId id="369" r:id="rId75"/>
    <p:sldId id="370" r:id="rId76"/>
    <p:sldId id="371" r:id="rId77"/>
    <p:sldId id="372" r:id="rId78"/>
    <p:sldId id="373" r:id="rId79"/>
    <p:sldId id="374" r:id="rId80"/>
    <p:sldId id="375" r:id="rId81"/>
    <p:sldId id="376" r:id="rId82"/>
    <p:sldId id="377" r:id="rId83"/>
    <p:sldId id="378" r:id="rId84"/>
    <p:sldId id="379" r:id="rId85"/>
    <p:sldId id="380" r:id="rId86"/>
    <p:sldId id="384" r:id="rId87"/>
    <p:sldId id="382" r:id="rId88"/>
    <p:sldId id="383" r:id="rId89"/>
    <p:sldId id="385" r:id="rId90"/>
    <p:sldId id="386" r:id="rId91"/>
    <p:sldId id="387" r:id="rId92"/>
    <p:sldId id="354" r:id="rId93"/>
    <p:sldId id="355" r:id="rId9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319">
          <p15:clr>
            <a:srgbClr val="A4A3A4"/>
          </p15:clr>
        </p15:guide>
        <p15:guide id="2" pos="456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7608" autoAdjust="0"/>
  </p:normalViewPr>
  <p:slideViewPr>
    <p:cSldViewPr snapToGrid="0" snapToObjects="1" showGuides="1">
      <p:cViewPr varScale="1">
        <p:scale>
          <a:sx n="103" d="100"/>
          <a:sy n="103" d="100"/>
        </p:scale>
        <p:origin x="1170" y="114"/>
      </p:cViewPr>
      <p:guideLst>
        <p:guide orient="horz" pos="4319"/>
        <p:guide pos="456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slide" Target="slides/slide75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97" Type="http://schemas.openxmlformats.org/officeDocument/2006/relationships/viewProps" Target="viewProps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87" Type="http://schemas.openxmlformats.org/officeDocument/2006/relationships/slide" Target="slides/slide86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90" Type="http://schemas.openxmlformats.org/officeDocument/2006/relationships/slide" Target="slides/slide89.xml"/><Relationship Id="rId95" Type="http://schemas.openxmlformats.org/officeDocument/2006/relationships/notesMaster" Target="notesMasters/notesMaster1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93" Type="http://schemas.openxmlformats.org/officeDocument/2006/relationships/slide" Target="slides/slide92.xml"/><Relationship Id="rId98" Type="http://schemas.openxmlformats.org/officeDocument/2006/relationships/theme" Target="theme/theme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4E5F42-0D33-4448-8D6F-936BA5577EB3}" type="datetimeFigureOut">
              <a:rPr lang="en-US" smtClean="0"/>
              <a:t>1/11/2024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CH"/>
              <a:t>Click to edit Master text styles</a:t>
            </a:r>
          </a:p>
          <a:p>
            <a:pPr lvl="1"/>
            <a:r>
              <a:rPr lang="de-CH"/>
              <a:t>Second level</a:t>
            </a:r>
          </a:p>
          <a:p>
            <a:pPr lvl="2"/>
            <a:r>
              <a:rPr lang="de-CH"/>
              <a:t>Third level</a:t>
            </a:r>
          </a:p>
          <a:p>
            <a:pPr lvl="3"/>
            <a:r>
              <a:rPr lang="de-CH"/>
              <a:t>Fourth level</a:t>
            </a:r>
          </a:p>
          <a:p>
            <a:pPr lvl="4"/>
            <a:r>
              <a:rPr lang="de-CH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082F4BF-7101-CE46-A224-69F6132DB22A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6205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82F4BF-7101-CE46-A224-69F6132DB22A}" type="slidenum">
              <a:rPr lang="en-US" smtClean="0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05387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/>
              <a:t>Macht</a:t>
            </a:r>
            <a:r>
              <a:rPr lang="en-US" baseline="0" dirty="0"/>
              <a:t> </a:t>
            </a:r>
            <a:r>
              <a:rPr lang="en-US" baseline="0" dirty="0" err="1"/>
              <a:t>Euch</a:t>
            </a:r>
            <a:r>
              <a:rPr lang="en-US" baseline="0" dirty="0"/>
              <a:t> </a:t>
            </a:r>
            <a:r>
              <a:rPr lang="en-US" baseline="0" dirty="0" err="1"/>
              <a:t>folgende</a:t>
            </a:r>
            <a:r>
              <a:rPr lang="en-US" baseline="0" dirty="0"/>
              <a:t> </a:t>
            </a:r>
            <a:r>
              <a:rPr lang="en-US" baseline="0" dirty="0" err="1"/>
              <a:t>Notizen</a:t>
            </a:r>
            <a:r>
              <a:rPr lang="en-US" baseline="0"/>
              <a:t>:</a:t>
            </a:r>
            <a:endParaRPr lang="en-US"/>
          </a:p>
          <a:p>
            <a:r>
              <a:rPr lang="en-US" dirty="0"/>
              <a:t>Was </a:t>
            </a:r>
            <a:r>
              <a:rPr lang="en-US" dirty="0" err="1"/>
              <a:t>ist</a:t>
            </a:r>
            <a:r>
              <a:rPr lang="en-US" dirty="0"/>
              <a:t> die </a:t>
            </a:r>
            <a:r>
              <a:rPr lang="en-US" dirty="0" err="1"/>
              <a:t>Aequatorialebene</a:t>
            </a:r>
            <a:r>
              <a:rPr lang="en-US" dirty="0"/>
              <a:t>?</a:t>
            </a:r>
          </a:p>
          <a:p>
            <a:r>
              <a:rPr lang="en-US" dirty="0"/>
              <a:t>Wa</a:t>
            </a:r>
            <a:r>
              <a:rPr lang="en-US" baseline="0" dirty="0"/>
              <a:t>s </a:t>
            </a:r>
            <a:r>
              <a:rPr lang="en-US" baseline="0" dirty="0" err="1"/>
              <a:t>passiert</a:t>
            </a:r>
            <a:r>
              <a:rPr lang="en-US" baseline="0" dirty="0"/>
              <a:t> in der Anaphase?</a:t>
            </a:r>
          </a:p>
          <a:p>
            <a:r>
              <a:rPr lang="en-US" baseline="0" dirty="0" err="1"/>
              <a:t>Wie</a:t>
            </a:r>
            <a:r>
              <a:rPr lang="en-US" baseline="0" dirty="0"/>
              <a:t> </a:t>
            </a:r>
            <a:r>
              <a:rPr lang="en-US" baseline="0" dirty="0" err="1"/>
              <a:t>teilen</a:t>
            </a:r>
            <a:r>
              <a:rPr lang="en-US" baseline="0" dirty="0"/>
              <a:t> </a:t>
            </a:r>
            <a:r>
              <a:rPr lang="en-US" baseline="0" dirty="0" err="1"/>
              <a:t>sich</a:t>
            </a:r>
            <a:r>
              <a:rPr lang="en-US" baseline="0" dirty="0"/>
              <a:t> die </a:t>
            </a:r>
            <a:r>
              <a:rPr lang="en-US" baseline="0" dirty="0" err="1"/>
              <a:t>Chromosomen</a:t>
            </a:r>
            <a:r>
              <a:rPr lang="en-US" baseline="0" dirty="0"/>
              <a:t> / </a:t>
            </a:r>
            <a:r>
              <a:rPr lang="en-US" baseline="0" dirty="0" err="1"/>
              <a:t>Chromatiden</a:t>
            </a:r>
            <a:r>
              <a:rPr lang="en-US" baseline="0" dirty="0"/>
              <a:t> auf die </a:t>
            </a:r>
            <a:r>
              <a:rPr lang="en-US" baseline="0" dirty="0" err="1"/>
              <a:t>Tochterzellen</a:t>
            </a:r>
            <a:r>
              <a:rPr lang="en-US" baseline="0" dirty="0"/>
              <a:t> auf?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82F4BF-7101-CE46-A224-69F6132DB22A}" type="slidenum">
              <a:rPr lang="en-US" smtClean="0"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250272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31740C-FC28-2E47-B5DF-E7983D291166}" type="slidenum">
              <a:rPr lang="en-US" smtClean="0"/>
              <a:t>68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2851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CH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CH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1974E7-DDE7-DD48-ADC3-C938017F7AC8}" type="datetimeFigureOut">
              <a:rPr lang="en-US" smtClean="0"/>
              <a:t>1/11/2024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47778-B784-0347-BF8D-50360CAE1D04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06894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CH"/>
              <a:t>Click to edit Master text styles</a:t>
            </a:r>
          </a:p>
          <a:p>
            <a:pPr lvl="1"/>
            <a:r>
              <a:rPr lang="de-CH"/>
              <a:t>Second level</a:t>
            </a:r>
          </a:p>
          <a:p>
            <a:pPr lvl="2"/>
            <a:r>
              <a:rPr lang="de-CH"/>
              <a:t>Third level</a:t>
            </a:r>
          </a:p>
          <a:p>
            <a:pPr lvl="3"/>
            <a:r>
              <a:rPr lang="de-CH"/>
              <a:t>Fourth level</a:t>
            </a:r>
          </a:p>
          <a:p>
            <a:pPr lvl="4"/>
            <a:r>
              <a:rPr lang="de-CH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1974E7-DDE7-DD48-ADC3-C938017F7AC8}" type="datetimeFigureOut">
              <a:rPr lang="en-US" smtClean="0"/>
              <a:t>1/11/2024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47778-B784-0347-BF8D-50360CAE1D04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86525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CH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CH"/>
              <a:t>Click to edit Master text styles</a:t>
            </a:r>
          </a:p>
          <a:p>
            <a:pPr lvl="1"/>
            <a:r>
              <a:rPr lang="de-CH"/>
              <a:t>Second level</a:t>
            </a:r>
          </a:p>
          <a:p>
            <a:pPr lvl="2"/>
            <a:r>
              <a:rPr lang="de-CH"/>
              <a:t>Third level</a:t>
            </a:r>
          </a:p>
          <a:p>
            <a:pPr lvl="3"/>
            <a:r>
              <a:rPr lang="de-CH"/>
              <a:t>Fourth level</a:t>
            </a:r>
          </a:p>
          <a:p>
            <a:pPr lvl="4"/>
            <a:r>
              <a:rPr lang="de-CH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1974E7-DDE7-DD48-ADC3-C938017F7AC8}" type="datetimeFigureOut">
              <a:rPr lang="en-US" smtClean="0"/>
              <a:t>1/11/2024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47778-B784-0347-BF8D-50360CAE1D04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84360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CH"/>
              <a:t>Click to edit Master text styles</a:t>
            </a:r>
          </a:p>
          <a:p>
            <a:pPr lvl="1"/>
            <a:r>
              <a:rPr lang="de-CH"/>
              <a:t>Second level</a:t>
            </a:r>
          </a:p>
          <a:p>
            <a:pPr lvl="2"/>
            <a:r>
              <a:rPr lang="de-CH"/>
              <a:t>Third level</a:t>
            </a:r>
          </a:p>
          <a:p>
            <a:pPr lvl="3"/>
            <a:r>
              <a:rPr lang="de-CH"/>
              <a:t>Fourth level</a:t>
            </a:r>
          </a:p>
          <a:p>
            <a:pPr lvl="4"/>
            <a:r>
              <a:rPr lang="de-CH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1974E7-DDE7-DD48-ADC3-C938017F7AC8}" type="datetimeFigureOut">
              <a:rPr lang="en-US" smtClean="0"/>
              <a:t>1/11/2024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47778-B784-0347-BF8D-50360CAE1D04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4114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CH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CH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1974E7-DDE7-DD48-ADC3-C938017F7AC8}" type="datetimeFigureOut">
              <a:rPr lang="en-US" smtClean="0"/>
              <a:t>1/11/2024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47778-B784-0347-BF8D-50360CAE1D04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53148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CH"/>
              <a:t>Click to edit Master text styles</a:t>
            </a:r>
          </a:p>
          <a:p>
            <a:pPr lvl="1"/>
            <a:r>
              <a:rPr lang="de-CH"/>
              <a:t>Second level</a:t>
            </a:r>
          </a:p>
          <a:p>
            <a:pPr lvl="2"/>
            <a:r>
              <a:rPr lang="de-CH"/>
              <a:t>Third level</a:t>
            </a:r>
          </a:p>
          <a:p>
            <a:pPr lvl="3"/>
            <a:r>
              <a:rPr lang="de-CH"/>
              <a:t>Fourth level</a:t>
            </a:r>
          </a:p>
          <a:p>
            <a:pPr lvl="4"/>
            <a:r>
              <a:rPr lang="de-CH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CH"/>
              <a:t>Click to edit Master text styles</a:t>
            </a:r>
          </a:p>
          <a:p>
            <a:pPr lvl="1"/>
            <a:r>
              <a:rPr lang="de-CH"/>
              <a:t>Second level</a:t>
            </a:r>
          </a:p>
          <a:p>
            <a:pPr lvl="2"/>
            <a:r>
              <a:rPr lang="de-CH"/>
              <a:t>Third level</a:t>
            </a:r>
          </a:p>
          <a:p>
            <a:pPr lvl="3"/>
            <a:r>
              <a:rPr lang="de-CH"/>
              <a:t>Fourth level</a:t>
            </a:r>
          </a:p>
          <a:p>
            <a:pPr lvl="4"/>
            <a:r>
              <a:rPr lang="de-CH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1974E7-DDE7-DD48-ADC3-C938017F7AC8}" type="datetimeFigureOut">
              <a:rPr lang="en-US" smtClean="0"/>
              <a:t>1/11/2024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47778-B784-0347-BF8D-50360CAE1D04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46148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CH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CH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CH"/>
              <a:t>Click to edit Master text styles</a:t>
            </a:r>
          </a:p>
          <a:p>
            <a:pPr lvl="1"/>
            <a:r>
              <a:rPr lang="de-CH"/>
              <a:t>Second level</a:t>
            </a:r>
          </a:p>
          <a:p>
            <a:pPr lvl="2"/>
            <a:r>
              <a:rPr lang="de-CH"/>
              <a:t>Third level</a:t>
            </a:r>
          </a:p>
          <a:p>
            <a:pPr lvl="3"/>
            <a:r>
              <a:rPr lang="de-CH"/>
              <a:t>Fourth level</a:t>
            </a:r>
          </a:p>
          <a:p>
            <a:pPr lvl="4"/>
            <a:r>
              <a:rPr lang="de-CH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CH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CH"/>
              <a:t>Click to edit Master text styles</a:t>
            </a:r>
          </a:p>
          <a:p>
            <a:pPr lvl="1"/>
            <a:r>
              <a:rPr lang="de-CH"/>
              <a:t>Second level</a:t>
            </a:r>
          </a:p>
          <a:p>
            <a:pPr lvl="2"/>
            <a:r>
              <a:rPr lang="de-CH"/>
              <a:t>Third level</a:t>
            </a:r>
          </a:p>
          <a:p>
            <a:pPr lvl="3"/>
            <a:r>
              <a:rPr lang="de-CH"/>
              <a:t>Fourth level</a:t>
            </a:r>
          </a:p>
          <a:p>
            <a:pPr lvl="4"/>
            <a:r>
              <a:rPr lang="de-CH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1974E7-DDE7-DD48-ADC3-C938017F7AC8}" type="datetimeFigureOut">
              <a:rPr lang="en-US" smtClean="0"/>
              <a:t>1/11/2024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47778-B784-0347-BF8D-50360CAE1D04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31580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1974E7-DDE7-DD48-ADC3-C938017F7AC8}" type="datetimeFigureOut">
              <a:rPr lang="en-US" smtClean="0"/>
              <a:t>1/11/2024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47778-B784-0347-BF8D-50360CAE1D04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82955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1974E7-DDE7-DD48-ADC3-C938017F7AC8}" type="datetimeFigureOut">
              <a:rPr lang="en-US" smtClean="0"/>
              <a:t>1/11/2024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47778-B784-0347-BF8D-50360CAE1D04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97246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CH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CH"/>
              <a:t>Click to edit Master text styles</a:t>
            </a:r>
          </a:p>
          <a:p>
            <a:pPr lvl="1"/>
            <a:r>
              <a:rPr lang="de-CH"/>
              <a:t>Second level</a:t>
            </a:r>
          </a:p>
          <a:p>
            <a:pPr lvl="2"/>
            <a:r>
              <a:rPr lang="de-CH"/>
              <a:t>Third level</a:t>
            </a:r>
          </a:p>
          <a:p>
            <a:pPr lvl="3"/>
            <a:r>
              <a:rPr lang="de-CH"/>
              <a:t>Fourth level</a:t>
            </a:r>
          </a:p>
          <a:p>
            <a:pPr lvl="4"/>
            <a:r>
              <a:rPr lang="de-CH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CH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1974E7-DDE7-DD48-ADC3-C938017F7AC8}" type="datetimeFigureOut">
              <a:rPr lang="en-US" smtClean="0"/>
              <a:t>1/11/2024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47778-B784-0347-BF8D-50360CAE1D04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24809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CH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CH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1974E7-DDE7-DD48-ADC3-C938017F7AC8}" type="datetimeFigureOut">
              <a:rPr lang="en-US" smtClean="0"/>
              <a:t>1/11/2024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47778-B784-0347-BF8D-50360CAE1D04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0811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CH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CH"/>
              <a:t>Click to edit Master text styles</a:t>
            </a:r>
          </a:p>
          <a:p>
            <a:pPr lvl="1"/>
            <a:r>
              <a:rPr lang="de-CH"/>
              <a:t>Second level</a:t>
            </a:r>
          </a:p>
          <a:p>
            <a:pPr lvl="2"/>
            <a:r>
              <a:rPr lang="de-CH"/>
              <a:t>Third level</a:t>
            </a:r>
          </a:p>
          <a:p>
            <a:pPr lvl="3"/>
            <a:r>
              <a:rPr lang="de-CH"/>
              <a:t>Fourth level</a:t>
            </a:r>
          </a:p>
          <a:p>
            <a:pPr lvl="4"/>
            <a:r>
              <a:rPr lang="de-CH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1974E7-DDE7-DD48-ADC3-C938017F7AC8}" type="datetimeFigureOut">
              <a:rPr lang="en-US" smtClean="0"/>
              <a:t>1/11/2024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747778-B784-0347-BF8D-50360CAE1D04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03191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9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2.png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6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png"/><Relationship Id="rId5" Type="http://schemas.openxmlformats.org/officeDocument/2006/relationships/image" Target="../media/image36.png"/><Relationship Id="rId4" Type="http://schemas.openxmlformats.org/officeDocument/2006/relationships/image" Target="../media/image42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49.png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6" Type="http://schemas.openxmlformats.org/officeDocument/2006/relationships/image" Target="../media/image48.png"/><Relationship Id="rId5" Type="http://schemas.openxmlformats.org/officeDocument/2006/relationships/image" Target="../media/image47.png"/><Relationship Id="rId4" Type="http://schemas.openxmlformats.org/officeDocument/2006/relationships/notesSlide" Target="../notesSlides/notesSlide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tif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1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1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1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1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7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1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1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7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1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1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1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1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7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1.xml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1.xml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png"/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7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7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2.png"/><Relationship Id="rId1" Type="http://schemas.openxmlformats.org/officeDocument/2006/relationships/slideLayout" Target="../slideLayouts/slideLayout1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3.png"/><Relationship Id="rId1" Type="http://schemas.openxmlformats.org/officeDocument/2006/relationships/slideLayout" Target="../slideLayouts/slideLayout1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4.png"/><Relationship Id="rId1" Type="http://schemas.openxmlformats.org/officeDocument/2006/relationships/slideLayout" Target="../slideLayouts/slideLayout7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5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8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6.png"/><Relationship Id="rId1" Type="http://schemas.openxmlformats.org/officeDocument/2006/relationships/slideLayout" Target="../slideLayouts/slideLayout7.xml"/></Relationships>
</file>

<file path=ppt/slides/_rels/slide8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7.png"/><Relationship Id="rId1" Type="http://schemas.openxmlformats.org/officeDocument/2006/relationships/slideLayout" Target="../slideLayouts/slideLayout7.xml"/></Relationships>
</file>

<file path=ppt/slides/_rels/slide8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8.png"/><Relationship Id="rId1" Type="http://schemas.openxmlformats.org/officeDocument/2006/relationships/slideLayout" Target="../slideLayouts/slideLayout1.xml"/></Relationships>
</file>

<file path=ppt/slides/_rels/slide8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9.png"/><Relationship Id="rId1" Type="http://schemas.openxmlformats.org/officeDocument/2006/relationships/slideLayout" Target="../slideLayouts/slideLayout7.xml"/></Relationships>
</file>

<file path=ppt/slides/_rels/slide8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0.png"/><Relationship Id="rId1" Type="http://schemas.openxmlformats.org/officeDocument/2006/relationships/slideLayout" Target="../slideLayouts/slideLayout7.xml"/></Relationships>
</file>

<file path=ppt/slides/_rels/slide8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2.jpg"/><Relationship Id="rId2" Type="http://schemas.openxmlformats.org/officeDocument/2006/relationships/image" Target="../media/image9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5.png"/><Relationship Id="rId5" Type="http://schemas.openxmlformats.org/officeDocument/2006/relationships/image" Target="../media/image94.jpg"/><Relationship Id="rId4" Type="http://schemas.openxmlformats.org/officeDocument/2006/relationships/image" Target="../media/image93.png"/></Relationships>
</file>

<file path=ppt/slides/_rels/slide8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6.png"/><Relationship Id="rId1" Type="http://schemas.openxmlformats.org/officeDocument/2006/relationships/slideLayout" Target="../slideLayouts/slideLayout1.xml"/></Relationships>
</file>

<file path=ppt/slides/_rels/slide8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7.png"/><Relationship Id="rId1" Type="http://schemas.openxmlformats.org/officeDocument/2006/relationships/slideLayout" Target="../slideLayouts/slideLayout7.xml"/></Relationships>
</file>

<file path=ppt/slides/_rels/slide8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8.png"/><Relationship Id="rId1" Type="http://schemas.openxmlformats.org/officeDocument/2006/relationships/slideLayout" Target="../slideLayouts/slideLayout1.xml"/></Relationships>
</file>

<file path=ppt/slides/_rels/slide8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99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0.png"/><Relationship Id="rId1" Type="http://schemas.openxmlformats.org/officeDocument/2006/relationships/slideLayout" Target="../slideLayouts/slideLayout7.xml"/></Relationships>
</file>

<file path=ppt/slides/_rels/slide9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1.png"/><Relationship Id="rId2" Type="http://schemas.openxmlformats.org/officeDocument/2006/relationships/image" Target="../media/image9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2.png"/></Relationships>
</file>

<file path=ppt/slides/_rels/slide9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3.png"/><Relationship Id="rId1" Type="http://schemas.openxmlformats.org/officeDocument/2006/relationships/slideLayout" Target="../slideLayouts/slideLayout2.xml"/></Relationships>
</file>

<file path=ppt/slides/_rels/slide9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5.png"/><Relationship Id="rId2" Type="http://schemas.openxmlformats.org/officeDocument/2006/relationships/image" Target="../media/image10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996629" y="338754"/>
            <a:ext cx="2761293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rgbClr val="3366FF"/>
                </a:solidFill>
                <a:latin typeface="Arial"/>
                <a:cs typeface="Arial"/>
              </a:rPr>
              <a:t>Der </a:t>
            </a:r>
            <a:r>
              <a:rPr lang="en-US" sz="3200" dirty="0" err="1">
                <a:solidFill>
                  <a:srgbClr val="3366FF"/>
                </a:solidFill>
                <a:latin typeface="Arial"/>
                <a:cs typeface="Arial"/>
              </a:rPr>
              <a:t>Zellzyklus</a:t>
            </a:r>
            <a:endParaRPr lang="en-US" sz="3200" dirty="0">
              <a:solidFill>
                <a:srgbClr val="3366FF"/>
              </a:solidFill>
              <a:latin typeface="Arial"/>
              <a:cs typeface="Arial"/>
            </a:endParaRPr>
          </a:p>
        </p:txBody>
      </p:sp>
      <p:pic>
        <p:nvPicPr>
          <p:cNvPr id="2" name="Picture 1" descr="enso-feature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720" y="1470723"/>
            <a:ext cx="7482069" cy="42772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052451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3724" y="1558472"/>
            <a:ext cx="8319165" cy="439142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94630" y="151161"/>
            <a:ext cx="7848974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dirty="0" err="1">
                <a:solidFill>
                  <a:srgbClr val="3366FF"/>
                </a:solidFill>
                <a:latin typeface="Arial"/>
                <a:cs typeface="Arial"/>
              </a:rPr>
              <a:t>Cycline</a:t>
            </a:r>
            <a:r>
              <a:rPr lang="en-US" sz="2800" dirty="0">
                <a:solidFill>
                  <a:srgbClr val="3366FF"/>
                </a:solidFill>
                <a:latin typeface="Arial"/>
                <a:cs typeface="Arial"/>
              </a:rPr>
              <a:t> und Cdk5 </a:t>
            </a:r>
            <a:r>
              <a:rPr lang="en-US" sz="2800" dirty="0" err="1">
                <a:solidFill>
                  <a:srgbClr val="3366FF"/>
                </a:solidFill>
                <a:latin typeface="Arial"/>
                <a:cs typeface="Arial"/>
              </a:rPr>
              <a:t>sind</a:t>
            </a:r>
            <a:r>
              <a:rPr lang="en-US" sz="2800" dirty="0">
                <a:solidFill>
                  <a:srgbClr val="3366FF"/>
                </a:solidFill>
                <a:latin typeface="Arial"/>
                <a:cs typeface="Arial"/>
              </a:rPr>
              <a:t> </a:t>
            </a:r>
            <a:r>
              <a:rPr lang="en-US" sz="2800" dirty="0" err="1">
                <a:solidFill>
                  <a:srgbClr val="3366FF"/>
                </a:solidFill>
                <a:latin typeface="Arial"/>
                <a:cs typeface="Arial"/>
              </a:rPr>
              <a:t>Sensoren</a:t>
            </a:r>
            <a:r>
              <a:rPr lang="en-US" sz="2800" dirty="0">
                <a:solidFill>
                  <a:srgbClr val="3366FF"/>
                </a:solidFill>
                <a:latin typeface="Arial"/>
                <a:cs typeface="Arial"/>
              </a:rPr>
              <a:t> </a:t>
            </a:r>
            <a:r>
              <a:rPr lang="en-US" sz="2800" dirty="0" err="1">
                <a:solidFill>
                  <a:srgbClr val="3366FF"/>
                </a:solidFill>
                <a:latin typeface="Arial"/>
                <a:cs typeface="Arial"/>
              </a:rPr>
              <a:t>für</a:t>
            </a:r>
            <a:r>
              <a:rPr lang="en-US" sz="2800" dirty="0">
                <a:solidFill>
                  <a:srgbClr val="3366FF"/>
                </a:solidFill>
                <a:latin typeface="Arial"/>
                <a:cs typeface="Arial"/>
              </a:rPr>
              <a:t> </a:t>
            </a:r>
            <a:r>
              <a:rPr lang="en-US" sz="2800" dirty="0" err="1">
                <a:solidFill>
                  <a:srgbClr val="3366FF"/>
                </a:solidFill>
                <a:latin typeface="Arial"/>
                <a:cs typeface="Arial"/>
              </a:rPr>
              <a:t>Probleme</a:t>
            </a:r>
            <a:r>
              <a:rPr lang="en-US" sz="2800" dirty="0">
                <a:solidFill>
                  <a:srgbClr val="3366FF"/>
                </a:solidFill>
                <a:latin typeface="Arial"/>
                <a:cs typeface="Arial"/>
              </a:rPr>
              <a:t>,</a:t>
            </a:r>
          </a:p>
          <a:p>
            <a:pPr algn="ctr"/>
            <a:r>
              <a:rPr lang="en-US" sz="2800" dirty="0" err="1">
                <a:solidFill>
                  <a:srgbClr val="3366FF"/>
                </a:solidFill>
                <a:latin typeface="Arial"/>
                <a:cs typeface="Arial"/>
              </a:rPr>
              <a:t>welche</a:t>
            </a:r>
            <a:r>
              <a:rPr lang="en-US" sz="2800" dirty="0">
                <a:solidFill>
                  <a:srgbClr val="3366FF"/>
                </a:solidFill>
                <a:latin typeface="Arial"/>
                <a:cs typeface="Arial"/>
              </a:rPr>
              <a:t> </a:t>
            </a:r>
            <a:r>
              <a:rPr lang="en-US" sz="2800" dirty="0" err="1">
                <a:solidFill>
                  <a:srgbClr val="3366FF"/>
                </a:solidFill>
                <a:latin typeface="Arial"/>
                <a:cs typeface="Arial"/>
              </a:rPr>
              <a:t>im</a:t>
            </a:r>
            <a:r>
              <a:rPr lang="en-US" sz="2800" dirty="0">
                <a:solidFill>
                  <a:srgbClr val="3366FF"/>
                </a:solidFill>
                <a:latin typeface="Arial"/>
                <a:cs typeface="Arial"/>
              </a:rPr>
              <a:t> </a:t>
            </a:r>
            <a:r>
              <a:rPr lang="en-US" sz="2800" dirty="0" err="1">
                <a:solidFill>
                  <a:srgbClr val="3366FF"/>
                </a:solidFill>
                <a:latin typeface="Arial"/>
                <a:cs typeface="Arial"/>
              </a:rPr>
              <a:t>Zellzklus</a:t>
            </a:r>
            <a:r>
              <a:rPr lang="en-US" sz="2800" dirty="0">
                <a:solidFill>
                  <a:srgbClr val="3366FF"/>
                </a:solidFill>
                <a:latin typeface="Arial"/>
                <a:cs typeface="Arial"/>
              </a:rPr>
              <a:t> </a:t>
            </a:r>
            <a:r>
              <a:rPr lang="en-US" sz="2800" dirty="0" err="1">
                <a:solidFill>
                  <a:srgbClr val="3366FF"/>
                </a:solidFill>
                <a:latin typeface="Arial"/>
                <a:cs typeface="Arial"/>
              </a:rPr>
              <a:t>auftreten</a:t>
            </a:r>
            <a:r>
              <a:rPr lang="en-US" sz="2800" dirty="0">
                <a:solidFill>
                  <a:srgbClr val="3366FF"/>
                </a:solidFill>
                <a:latin typeface="Arial"/>
                <a:cs typeface="Arial"/>
              </a:rPr>
              <a:t> </a:t>
            </a:r>
            <a:r>
              <a:rPr lang="en-US" sz="2800" dirty="0" err="1">
                <a:solidFill>
                  <a:srgbClr val="3366FF"/>
                </a:solidFill>
                <a:latin typeface="Arial"/>
                <a:cs typeface="Arial"/>
              </a:rPr>
              <a:t>können</a:t>
            </a:r>
            <a:endParaRPr lang="en-US" sz="2800" dirty="0">
              <a:solidFill>
                <a:srgbClr val="3366FF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04486122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37185" y="1105268"/>
            <a:ext cx="5954671" cy="509111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45868" y="79011"/>
            <a:ext cx="8746480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dirty="0">
                <a:solidFill>
                  <a:srgbClr val="3366FF"/>
                </a:solidFill>
                <a:latin typeface="Arial"/>
                <a:cs typeface="Arial"/>
              </a:rPr>
              <a:t>Das </a:t>
            </a:r>
            <a:r>
              <a:rPr lang="en-US" sz="2800" dirty="0" err="1">
                <a:solidFill>
                  <a:srgbClr val="3366FF"/>
                </a:solidFill>
                <a:latin typeface="Arial"/>
                <a:cs typeface="Arial"/>
              </a:rPr>
              <a:t>Kontrollsystem</a:t>
            </a:r>
            <a:r>
              <a:rPr lang="en-US" sz="2800" dirty="0">
                <a:solidFill>
                  <a:srgbClr val="3366FF"/>
                </a:solidFill>
                <a:latin typeface="Arial"/>
                <a:cs typeface="Arial"/>
              </a:rPr>
              <a:t> des </a:t>
            </a:r>
            <a:r>
              <a:rPr lang="en-US" sz="2800" dirty="0" err="1">
                <a:solidFill>
                  <a:srgbClr val="3366FF"/>
                </a:solidFill>
                <a:latin typeface="Arial"/>
                <a:cs typeface="Arial"/>
              </a:rPr>
              <a:t>Zellzyklus</a:t>
            </a:r>
            <a:r>
              <a:rPr lang="en-US" sz="2800" dirty="0">
                <a:solidFill>
                  <a:srgbClr val="3366FF"/>
                </a:solidFill>
                <a:latin typeface="Arial"/>
                <a:cs typeface="Arial"/>
              </a:rPr>
              <a:t> </a:t>
            </a:r>
            <a:r>
              <a:rPr lang="en-US" sz="2800" dirty="0" err="1">
                <a:solidFill>
                  <a:srgbClr val="3366FF"/>
                </a:solidFill>
                <a:latin typeface="Arial"/>
                <a:cs typeface="Arial"/>
              </a:rPr>
              <a:t>beruht</a:t>
            </a:r>
            <a:r>
              <a:rPr lang="en-US" sz="2800" dirty="0">
                <a:solidFill>
                  <a:srgbClr val="3366FF"/>
                </a:solidFill>
                <a:latin typeface="Arial"/>
                <a:cs typeface="Arial"/>
              </a:rPr>
              <a:t> auf </a:t>
            </a:r>
            <a:r>
              <a:rPr lang="en-US" sz="2800" dirty="0" err="1">
                <a:solidFill>
                  <a:srgbClr val="3366FF"/>
                </a:solidFill>
                <a:latin typeface="Arial"/>
                <a:cs typeface="Arial"/>
              </a:rPr>
              <a:t>Kinasen</a:t>
            </a:r>
            <a:endParaRPr lang="en-US" sz="2800" dirty="0">
              <a:solidFill>
                <a:srgbClr val="3366FF"/>
              </a:solidFill>
              <a:latin typeface="Arial"/>
              <a:cs typeface="Arial"/>
            </a:endParaRPr>
          </a:p>
          <a:p>
            <a:pPr algn="ctr"/>
            <a:r>
              <a:rPr lang="en-US" sz="2800" dirty="0">
                <a:solidFill>
                  <a:srgbClr val="3366FF"/>
                </a:solidFill>
                <a:latin typeface="Arial"/>
                <a:cs typeface="Arial"/>
              </a:rPr>
              <a:t>und </a:t>
            </a:r>
            <a:r>
              <a:rPr lang="en-US" sz="2800" dirty="0" err="1">
                <a:solidFill>
                  <a:srgbClr val="3366FF"/>
                </a:solidFill>
                <a:latin typeface="Arial"/>
                <a:cs typeface="Arial"/>
              </a:rPr>
              <a:t>Cyclinen</a:t>
            </a:r>
            <a:endParaRPr lang="en-US" sz="2800" dirty="0">
              <a:solidFill>
                <a:srgbClr val="3366FF"/>
              </a:solidFill>
              <a:latin typeface="Arial"/>
              <a:cs typeface="Arial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66412" y="2039438"/>
            <a:ext cx="232705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>
                <a:latin typeface="Arial"/>
                <a:cs typeface="Arial"/>
              </a:rPr>
              <a:t>Aktivierung</a:t>
            </a:r>
            <a:r>
              <a:rPr lang="en-US" dirty="0">
                <a:latin typeface="Arial"/>
                <a:cs typeface="Arial"/>
              </a:rPr>
              <a:t> des MPF</a:t>
            </a:r>
          </a:p>
          <a:p>
            <a:r>
              <a:rPr lang="en-US" dirty="0" err="1">
                <a:latin typeface="Arial"/>
                <a:cs typeface="Arial"/>
              </a:rPr>
              <a:t>durch</a:t>
            </a:r>
            <a:r>
              <a:rPr lang="en-US" dirty="0">
                <a:latin typeface="Arial"/>
                <a:cs typeface="Arial"/>
              </a:rPr>
              <a:t> </a:t>
            </a:r>
            <a:r>
              <a:rPr lang="en-US" dirty="0" err="1">
                <a:latin typeface="Arial"/>
                <a:cs typeface="Arial"/>
              </a:rPr>
              <a:t>viel</a:t>
            </a:r>
            <a:r>
              <a:rPr lang="en-US" dirty="0">
                <a:latin typeface="Arial"/>
                <a:cs typeface="Arial"/>
              </a:rPr>
              <a:t> </a:t>
            </a:r>
            <a:r>
              <a:rPr lang="en-US" dirty="0" err="1">
                <a:latin typeface="Arial"/>
                <a:cs typeface="Arial"/>
              </a:rPr>
              <a:t>Cyclin</a:t>
            </a:r>
            <a:r>
              <a:rPr lang="en-US" dirty="0">
                <a:latin typeface="Arial"/>
                <a:cs typeface="Arial"/>
              </a:rPr>
              <a:t> B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869447" y="2511866"/>
            <a:ext cx="202002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err="1">
                <a:latin typeface="Arial"/>
                <a:cs typeface="Arial"/>
              </a:rPr>
              <a:t>Abbau</a:t>
            </a:r>
            <a:r>
              <a:rPr lang="en-US" dirty="0">
                <a:latin typeface="Arial"/>
                <a:cs typeface="Arial"/>
              </a:rPr>
              <a:t> von </a:t>
            </a:r>
          </a:p>
          <a:p>
            <a:pPr algn="ctr"/>
            <a:r>
              <a:rPr lang="en-US" dirty="0" err="1">
                <a:latin typeface="Arial"/>
                <a:cs typeface="Arial"/>
              </a:rPr>
              <a:t>Phosphatgruppen</a:t>
            </a:r>
            <a:r>
              <a:rPr lang="en-US" dirty="0">
                <a:latin typeface="Arial"/>
                <a:cs typeface="Arial"/>
              </a:rPr>
              <a:t> </a:t>
            </a:r>
          </a:p>
          <a:p>
            <a:pPr algn="ctr"/>
            <a:r>
              <a:rPr lang="en-US" dirty="0">
                <a:latin typeface="Arial"/>
                <a:cs typeface="Arial"/>
              </a:rPr>
              <a:t>&amp; </a:t>
            </a:r>
            <a:r>
              <a:rPr lang="en-US" dirty="0" err="1">
                <a:latin typeface="Arial"/>
                <a:cs typeface="Arial"/>
              </a:rPr>
              <a:t>Cyclin</a:t>
            </a:r>
            <a:r>
              <a:rPr lang="en-US" dirty="0">
                <a:latin typeface="Arial"/>
                <a:cs typeface="Arial"/>
              </a:rPr>
              <a:t> B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21842" y="5552928"/>
            <a:ext cx="8485954" cy="120032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>
                <a:latin typeface="Arial"/>
                <a:cs typeface="Arial"/>
              </a:rPr>
              <a:t>	</a:t>
            </a:r>
            <a:r>
              <a:rPr lang="en-US" dirty="0" err="1">
                <a:latin typeface="Arial"/>
                <a:cs typeface="Arial"/>
              </a:rPr>
              <a:t>Strikteste</a:t>
            </a:r>
            <a:r>
              <a:rPr lang="en-US" dirty="0">
                <a:latin typeface="Arial"/>
                <a:cs typeface="Arial"/>
              </a:rPr>
              <a:t> </a:t>
            </a:r>
            <a:r>
              <a:rPr lang="en-US" dirty="0" err="1">
                <a:latin typeface="Arial"/>
                <a:cs typeface="Arial"/>
              </a:rPr>
              <a:t>Kontrolle</a:t>
            </a:r>
            <a:r>
              <a:rPr lang="en-US" dirty="0">
                <a:latin typeface="Arial"/>
                <a:cs typeface="Arial"/>
              </a:rPr>
              <a:t> auf DNA-</a:t>
            </a:r>
            <a:r>
              <a:rPr lang="en-US" dirty="0" err="1">
                <a:latin typeface="Arial"/>
                <a:cs typeface="Arial"/>
              </a:rPr>
              <a:t>Schäden</a:t>
            </a:r>
            <a:r>
              <a:rPr lang="en-US" dirty="0">
                <a:latin typeface="Arial"/>
                <a:cs typeface="Arial"/>
              </a:rPr>
              <a:t>, </a:t>
            </a:r>
            <a:r>
              <a:rPr lang="en-US" dirty="0" err="1">
                <a:latin typeface="Arial"/>
                <a:cs typeface="Arial"/>
              </a:rPr>
              <a:t>durchgeführt</a:t>
            </a:r>
            <a:r>
              <a:rPr lang="en-US" dirty="0">
                <a:latin typeface="Arial"/>
                <a:cs typeface="Arial"/>
              </a:rPr>
              <a:t> </a:t>
            </a:r>
            <a:r>
              <a:rPr lang="en-US" dirty="0" err="1">
                <a:latin typeface="Arial"/>
                <a:cs typeface="Arial"/>
              </a:rPr>
              <a:t>durch</a:t>
            </a:r>
            <a:r>
              <a:rPr lang="en-US" dirty="0">
                <a:latin typeface="Arial"/>
                <a:cs typeface="Arial"/>
              </a:rPr>
              <a:t> </a:t>
            </a:r>
            <a:r>
              <a:rPr lang="en-US" b="1" dirty="0">
                <a:latin typeface="Arial"/>
                <a:cs typeface="Arial"/>
              </a:rPr>
              <a:t>p53</a:t>
            </a:r>
          </a:p>
          <a:p>
            <a:r>
              <a:rPr lang="en-US" dirty="0">
                <a:latin typeface="Arial"/>
                <a:cs typeface="Arial"/>
              </a:rPr>
              <a:t>	p53 </a:t>
            </a:r>
            <a:r>
              <a:rPr lang="en-US" dirty="0" err="1">
                <a:latin typeface="Arial"/>
                <a:cs typeface="Arial"/>
              </a:rPr>
              <a:t>hält</a:t>
            </a:r>
            <a:r>
              <a:rPr lang="en-US" dirty="0">
                <a:latin typeface="Arial"/>
                <a:cs typeface="Arial"/>
              </a:rPr>
              <a:t> </a:t>
            </a:r>
            <a:r>
              <a:rPr lang="en-US" dirty="0" err="1">
                <a:latin typeface="Arial"/>
                <a:cs typeface="Arial"/>
              </a:rPr>
              <a:t>bei</a:t>
            </a:r>
            <a:r>
              <a:rPr lang="en-US" dirty="0">
                <a:latin typeface="Arial"/>
                <a:cs typeface="Arial"/>
              </a:rPr>
              <a:t> DNA-</a:t>
            </a:r>
            <a:r>
              <a:rPr lang="en-US" dirty="0" err="1">
                <a:latin typeface="Arial"/>
                <a:cs typeface="Arial"/>
              </a:rPr>
              <a:t>Schäden</a:t>
            </a:r>
            <a:r>
              <a:rPr lang="en-US" dirty="0">
                <a:latin typeface="Arial"/>
                <a:cs typeface="Arial"/>
              </a:rPr>
              <a:t> den </a:t>
            </a:r>
            <a:r>
              <a:rPr lang="en-US" dirty="0" err="1">
                <a:latin typeface="Arial"/>
                <a:cs typeface="Arial"/>
              </a:rPr>
              <a:t>Zellzyklus</a:t>
            </a:r>
            <a:r>
              <a:rPr lang="en-US" dirty="0">
                <a:latin typeface="Arial"/>
                <a:cs typeface="Arial"/>
              </a:rPr>
              <a:t> an, </a:t>
            </a:r>
            <a:r>
              <a:rPr lang="en-US" dirty="0" err="1">
                <a:latin typeface="Arial"/>
                <a:cs typeface="Arial"/>
              </a:rPr>
              <a:t>erhöht</a:t>
            </a:r>
            <a:r>
              <a:rPr lang="en-US" dirty="0">
                <a:latin typeface="Arial"/>
                <a:cs typeface="Arial"/>
              </a:rPr>
              <a:t> DNA </a:t>
            </a:r>
            <a:r>
              <a:rPr lang="en-US" dirty="0" err="1">
                <a:latin typeface="Arial"/>
                <a:cs typeface="Arial"/>
              </a:rPr>
              <a:t>Reparaturaktivität</a:t>
            </a:r>
            <a:r>
              <a:rPr lang="en-US" dirty="0">
                <a:latin typeface="Arial"/>
                <a:cs typeface="Arial"/>
              </a:rPr>
              <a:t>,</a:t>
            </a:r>
          </a:p>
          <a:p>
            <a:r>
              <a:rPr lang="en-US" dirty="0">
                <a:latin typeface="Arial"/>
                <a:cs typeface="Arial"/>
              </a:rPr>
              <a:t>	</a:t>
            </a:r>
            <a:r>
              <a:rPr lang="en-US" dirty="0" err="1">
                <a:latin typeface="Arial"/>
                <a:cs typeface="Arial"/>
              </a:rPr>
              <a:t>Kann</a:t>
            </a:r>
            <a:r>
              <a:rPr lang="en-US" dirty="0">
                <a:latin typeface="Arial"/>
                <a:cs typeface="Arial"/>
              </a:rPr>
              <a:t> </a:t>
            </a:r>
            <a:r>
              <a:rPr lang="en-US" dirty="0" err="1">
                <a:latin typeface="Arial"/>
                <a:cs typeface="Arial"/>
              </a:rPr>
              <a:t>Apoptose</a:t>
            </a:r>
            <a:r>
              <a:rPr lang="en-US" dirty="0">
                <a:latin typeface="Arial"/>
                <a:cs typeface="Arial"/>
              </a:rPr>
              <a:t> </a:t>
            </a:r>
            <a:r>
              <a:rPr lang="en-US" dirty="0" err="1">
                <a:latin typeface="Arial"/>
                <a:cs typeface="Arial"/>
              </a:rPr>
              <a:t>induzieren</a:t>
            </a:r>
            <a:endParaRPr lang="en-US" dirty="0">
              <a:latin typeface="Arial"/>
              <a:cs typeface="Arial"/>
            </a:endParaRPr>
          </a:p>
          <a:p>
            <a:r>
              <a:rPr lang="en-US" dirty="0">
                <a:latin typeface="Arial"/>
                <a:cs typeface="Arial"/>
              </a:rPr>
              <a:t>	Mutation von p53 </a:t>
            </a:r>
            <a:r>
              <a:rPr lang="en-US" dirty="0" err="1">
                <a:latin typeface="Arial"/>
                <a:cs typeface="Arial"/>
              </a:rPr>
              <a:t>ermöglicht</a:t>
            </a:r>
            <a:r>
              <a:rPr lang="en-US" dirty="0">
                <a:latin typeface="Arial"/>
                <a:cs typeface="Arial"/>
              </a:rPr>
              <a:t> </a:t>
            </a:r>
            <a:r>
              <a:rPr lang="en-US" dirty="0" err="1">
                <a:latin typeface="Arial"/>
                <a:cs typeface="Arial"/>
              </a:rPr>
              <a:t>Tumowachstum</a:t>
            </a:r>
            <a:endParaRPr lang="en-US" dirty="0">
              <a:latin typeface="Arial"/>
              <a:cs typeface="Arial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07411" y="5275631"/>
            <a:ext cx="18517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Arial"/>
                <a:cs typeface="Arial"/>
              </a:rPr>
              <a:t>G</a:t>
            </a:r>
            <a:r>
              <a:rPr lang="en-US" b="1" baseline="-25000" dirty="0">
                <a:latin typeface="Arial"/>
                <a:cs typeface="Arial"/>
              </a:rPr>
              <a:t>1</a:t>
            </a:r>
            <a:r>
              <a:rPr lang="en-US" b="1" dirty="0">
                <a:latin typeface="Arial"/>
                <a:cs typeface="Arial"/>
              </a:rPr>
              <a:t>-Checkpunkt</a:t>
            </a:r>
          </a:p>
        </p:txBody>
      </p:sp>
    </p:spTree>
    <p:extLst>
      <p:ext uri="{BB962C8B-B14F-4D97-AF65-F5344CB8AC3E}">
        <p14:creationId xmlns:p14="http://schemas.microsoft.com/office/powerpoint/2010/main" val="64683709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9068" y="1255436"/>
            <a:ext cx="7227084" cy="506087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273892" y="340621"/>
            <a:ext cx="589967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dirty="0">
                <a:solidFill>
                  <a:srgbClr val="3366FF"/>
                </a:solidFill>
                <a:latin typeface="Arial"/>
                <a:cs typeface="Arial"/>
              </a:rPr>
              <a:t>p53 </a:t>
            </a:r>
            <a:r>
              <a:rPr lang="en-US" sz="2800" dirty="0" err="1">
                <a:solidFill>
                  <a:srgbClr val="3366FF"/>
                </a:solidFill>
                <a:latin typeface="Arial"/>
                <a:cs typeface="Arial"/>
              </a:rPr>
              <a:t>ist</a:t>
            </a:r>
            <a:r>
              <a:rPr lang="en-US" sz="2800" dirty="0">
                <a:solidFill>
                  <a:srgbClr val="3366FF"/>
                </a:solidFill>
                <a:latin typeface="Arial"/>
                <a:cs typeface="Arial"/>
              </a:rPr>
              <a:t> der “</a:t>
            </a:r>
            <a:r>
              <a:rPr lang="en-US" sz="2800" dirty="0" err="1">
                <a:solidFill>
                  <a:srgbClr val="3366FF"/>
                </a:solidFill>
                <a:latin typeface="Arial"/>
                <a:cs typeface="Arial"/>
              </a:rPr>
              <a:t>Wächter</a:t>
            </a:r>
            <a:r>
              <a:rPr lang="en-US" sz="2800" dirty="0">
                <a:solidFill>
                  <a:srgbClr val="3366FF"/>
                </a:solidFill>
                <a:latin typeface="Arial"/>
                <a:cs typeface="Arial"/>
              </a:rPr>
              <a:t> des </a:t>
            </a:r>
            <a:r>
              <a:rPr lang="en-US" sz="2800" dirty="0" err="1">
                <a:solidFill>
                  <a:srgbClr val="3366FF"/>
                </a:solidFill>
                <a:latin typeface="Arial"/>
                <a:cs typeface="Arial"/>
              </a:rPr>
              <a:t>Zellzyklus</a:t>
            </a:r>
            <a:r>
              <a:rPr lang="en-US" sz="2800" dirty="0">
                <a:solidFill>
                  <a:srgbClr val="3366FF"/>
                </a:solidFill>
                <a:latin typeface="Arial"/>
                <a:cs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12367599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9884" y="2100686"/>
            <a:ext cx="5058288" cy="456194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793763" y="79011"/>
            <a:ext cx="721165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dirty="0" err="1">
                <a:solidFill>
                  <a:srgbClr val="3366FF"/>
                </a:solidFill>
                <a:latin typeface="Arial"/>
                <a:cs typeface="Arial"/>
              </a:rPr>
              <a:t>Zellen</a:t>
            </a:r>
            <a:r>
              <a:rPr lang="en-US" sz="2800" dirty="0">
                <a:solidFill>
                  <a:srgbClr val="3366FF"/>
                </a:solidFill>
                <a:latin typeface="Arial"/>
                <a:cs typeface="Arial"/>
              </a:rPr>
              <a:t> </a:t>
            </a:r>
            <a:r>
              <a:rPr lang="en-US" sz="2800" dirty="0" err="1">
                <a:solidFill>
                  <a:srgbClr val="3366FF"/>
                </a:solidFill>
                <a:latin typeface="Arial"/>
                <a:cs typeface="Arial"/>
              </a:rPr>
              <a:t>können</a:t>
            </a:r>
            <a:r>
              <a:rPr lang="en-US" sz="2800" dirty="0">
                <a:solidFill>
                  <a:srgbClr val="3366FF"/>
                </a:solidFill>
                <a:latin typeface="Arial"/>
                <a:cs typeface="Arial"/>
              </a:rPr>
              <a:t> </a:t>
            </a:r>
            <a:r>
              <a:rPr lang="en-US" sz="2800" dirty="0" err="1">
                <a:solidFill>
                  <a:srgbClr val="3366FF"/>
                </a:solidFill>
                <a:latin typeface="Arial"/>
                <a:cs typeface="Arial"/>
              </a:rPr>
              <a:t>eine</a:t>
            </a:r>
            <a:r>
              <a:rPr lang="en-US" sz="2800" dirty="0">
                <a:solidFill>
                  <a:srgbClr val="3366FF"/>
                </a:solidFill>
                <a:latin typeface="Arial"/>
                <a:cs typeface="Arial"/>
              </a:rPr>
              <a:t> G0-Ruhephase </a:t>
            </a:r>
            <a:r>
              <a:rPr lang="en-US" sz="2800" dirty="0" err="1">
                <a:solidFill>
                  <a:srgbClr val="3366FF"/>
                </a:solidFill>
                <a:latin typeface="Arial"/>
                <a:cs typeface="Arial"/>
              </a:rPr>
              <a:t>einlegen</a:t>
            </a:r>
            <a:endParaRPr lang="en-US" sz="2800" dirty="0">
              <a:solidFill>
                <a:srgbClr val="3366FF"/>
              </a:solidFill>
              <a:latin typeface="Arial"/>
              <a:cs typeface="Arial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39059" y="774673"/>
            <a:ext cx="8339818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err="1">
                <a:latin typeface="Arial"/>
                <a:cs typeface="Arial"/>
              </a:rPr>
              <a:t>Erfüllen</a:t>
            </a:r>
            <a:r>
              <a:rPr lang="en-US" sz="2000" dirty="0">
                <a:latin typeface="Arial"/>
                <a:cs typeface="Arial"/>
              </a:rPr>
              <a:t> </a:t>
            </a:r>
            <a:r>
              <a:rPr lang="en-US" sz="2000" dirty="0" err="1">
                <a:latin typeface="Arial"/>
                <a:cs typeface="Arial"/>
              </a:rPr>
              <a:t>normaler</a:t>
            </a:r>
            <a:r>
              <a:rPr lang="en-US" sz="2000" dirty="0">
                <a:latin typeface="Arial"/>
                <a:cs typeface="Arial"/>
              </a:rPr>
              <a:t> </a:t>
            </a:r>
            <a:r>
              <a:rPr lang="en-US" sz="2000" dirty="0" err="1">
                <a:latin typeface="Arial"/>
                <a:cs typeface="Arial"/>
              </a:rPr>
              <a:t>Funktionen</a:t>
            </a:r>
            <a:r>
              <a:rPr lang="en-US" sz="2000" dirty="0">
                <a:latin typeface="Arial"/>
                <a:cs typeface="Arial"/>
              </a:rPr>
              <a:t> </a:t>
            </a:r>
            <a:r>
              <a:rPr lang="en-US" sz="2000" dirty="0" err="1">
                <a:latin typeface="Arial"/>
                <a:cs typeface="Arial"/>
              </a:rPr>
              <a:t>ohne</a:t>
            </a:r>
            <a:r>
              <a:rPr lang="en-US" sz="2000" dirty="0">
                <a:latin typeface="Arial"/>
                <a:cs typeface="Arial"/>
              </a:rPr>
              <a:t> </a:t>
            </a:r>
            <a:r>
              <a:rPr lang="en-US" sz="2000" dirty="0" err="1">
                <a:latin typeface="Arial"/>
                <a:cs typeface="Arial"/>
              </a:rPr>
              <a:t>zu</a:t>
            </a:r>
            <a:r>
              <a:rPr lang="en-US" sz="2000" dirty="0">
                <a:latin typeface="Arial"/>
                <a:cs typeface="Arial"/>
              </a:rPr>
              <a:t> </a:t>
            </a:r>
            <a:r>
              <a:rPr lang="en-US" sz="2000" dirty="0" err="1">
                <a:latin typeface="Arial"/>
                <a:cs typeface="Arial"/>
              </a:rPr>
              <a:t>wachsen</a:t>
            </a:r>
            <a:r>
              <a:rPr lang="en-US" sz="2000" dirty="0">
                <a:latin typeface="Arial"/>
                <a:cs typeface="Arial"/>
              </a:rPr>
              <a:t> </a:t>
            </a:r>
            <a:r>
              <a:rPr lang="en-US" sz="2000" dirty="0" err="1">
                <a:latin typeface="Arial"/>
                <a:cs typeface="Arial"/>
              </a:rPr>
              <a:t>oder</a:t>
            </a:r>
            <a:r>
              <a:rPr lang="en-US" sz="2000" dirty="0">
                <a:latin typeface="Arial"/>
                <a:cs typeface="Arial"/>
              </a:rPr>
              <a:t> </a:t>
            </a:r>
            <a:r>
              <a:rPr lang="en-US" sz="2000" dirty="0" err="1">
                <a:latin typeface="Arial"/>
                <a:cs typeface="Arial"/>
              </a:rPr>
              <a:t>sich</a:t>
            </a:r>
            <a:r>
              <a:rPr lang="en-US" sz="2000" dirty="0">
                <a:latin typeface="Arial"/>
                <a:cs typeface="Arial"/>
              </a:rPr>
              <a:t> </a:t>
            </a:r>
            <a:r>
              <a:rPr lang="en-US" sz="2000" dirty="0" err="1">
                <a:latin typeface="Arial"/>
                <a:cs typeface="Arial"/>
              </a:rPr>
              <a:t>zu</a:t>
            </a:r>
            <a:r>
              <a:rPr lang="en-US" sz="2000" dirty="0">
                <a:latin typeface="Arial"/>
                <a:cs typeface="Arial"/>
              </a:rPr>
              <a:t> </a:t>
            </a:r>
            <a:r>
              <a:rPr lang="en-US" sz="2000" dirty="0" err="1">
                <a:latin typeface="Arial"/>
                <a:cs typeface="Arial"/>
              </a:rPr>
              <a:t>verdoppeln</a:t>
            </a:r>
            <a:endParaRPr lang="en-US" sz="2000" dirty="0">
              <a:latin typeface="Arial"/>
              <a:cs typeface="Arial"/>
            </a:endParaRPr>
          </a:p>
          <a:p>
            <a:endParaRPr lang="en-US" sz="2000" dirty="0">
              <a:latin typeface="Arial"/>
              <a:cs typeface="Arial"/>
            </a:endParaRPr>
          </a:p>
          <a:p>
            <a:r>
              <a:rPr lang="en-US" sz="2000" dirty="0">
                <a:latin typeface="Arial"/>
                <a:cs typeface="Arial"/>
              </a:rPr>
              <a:t>Die </a:t>
            </a:r>
            <a:r>
              <a:rPr lang="en-US" sz="2000" dirty="0" err="1">
                <a:latin typeface="Arial"/>
                <a:cs typeface="Arial"/>
              </a:rPr>
              <a:t>meisten</a:t>
            </a:r>
            <a:r>
              <a:rPr lang="en-US" sz="2000" dirty="0">
                <a:latin typeface="Arial"/>
                <a:cs typeface="Arial"/>
              </a:rPr>
              <a:t> </a:t>
            </a:r>
            <a:r>
              <a:rPr lang="en-US" sz="2000" dirty="0" err="1">
                <a:latin typeface="Arial"/>
                <a:cs typeface="Arial"/>
              </a:rPr>
              <a:t>Nervenzellen</a:t>
            </a:r>
            <a:r>
              <a:rPr lang="en-US" sz="2000" dirty="0">
                <a:latin typeface="Arial"/>
                <a:cs typeface="Arial"/>
              </a:rPr>
              <a:t> </a:t>
            </a:r>
            <a:r>
              <a:rPr lang="en-US" sz="2000" dirty="0" err="1">
                <a:latin typeface="Arial"/>
                <a:cs typeface="Arial"/>
              </a:rPr>
              <a:t>verdoppeln</a:t>
            </a:r>
            <a:r>
              <a:rPr lang="en-US" sz="2000" dirty="0">
                <a:latin typeface="Arial"/>
                <a:cs typeface="Arial"/>
              </a:rPr>
              <a:t> </a:t>
            </a:r>
            <a:r>
              <a:rPr lang="en-US" sz="2000" dirty="0" err="1">
                <a:latin typeface="Arial"/>
                <a:cs typeface="Arial"/>
              </a:rPr>
              <a:t>sich</a:t>
            </a:r>
            <a:r>
              <a:rPr lang="en-US" sz="2000" dirty="0">
                <a:latin typeface="Arial"/>
                <a:cs typeface="Arial"/>
              </a:rPr>
              <a:t> </a:t>
            </a:r>
            <a:r>
              <a:rPr lang="en-US" sz="2000" dirty="0" err="1">
                <a:latin typeface="Arial"/>
                <a:cs typeface="Arial"/>
              </a:rPr>
              <a:t>während</a:t>
            </a:r>
            <a:r>
              <a:rPr lang="en-US" sz="2000" dirty="0">
                <a:latin typeface="Arial"/>
                <a:cs typeface="Arial"/>
              </a:rPr>
              <a:t> des </a:t>
            </a:r>
            <a:r>
              <a:rPr lang="en-US" sz="2000" dirty="0" err="1">
                <a:latin typeface="Arial"/>
                <a:cs typeface="Arial"/>
              </a:rPr>
              <a:t>gesamten</a:t>
            </a:r>
            <a:r>
              <a:rPr lang="en-US" sz="2000" dirty="0">
                <a:latin typeface="Arial"/>
                <a:cs typeface="Arial"/>
              </a:rPr>
              <a:t> </a:t>
            </a:r>
          </a:p>
          <a:p>
            <a:r>
              <a:rPr lang="en-US" sz="2000" dirty="0" err="1">
                <a:latin typeface="Arial"/>
                <a:cs typeface="Arial"/>
              </a:rPr>
              <a:t>menschlichen</a:t>
            </a:r>
            <a:r>
              <a:rPr lang="en-US" sz="2000" dirty="0">
                <a:latin typeface="Arial"/>
                <a:cs typeface="Arial"/>
              </a:rPr>
              <a:t>  </a:t>
            </a:r>
            <a:r>
              <a:rPr lang="en-US" sz="2000" dirty="0" err="1">
                <a:latin typeface="Arial"/>
                <a:cs typeface="Arial"/>
              </a:rPr>
              <a:t>Lebens</a:t>
            </a:r>
            <a:r>
              <a:rPr lang="en-US" sz="2000" dirty="0">
                <a:latin typeface="Arial"/>
                <a:cs typeface="Arial"/>
              </a:rPr>
              <a:t> ex utero </a:t>
            </a:r>
            <a:r>
              <a:rPr lang="en-US" sz="2000" dirty="0" err="1">
                <a:latin typeface="Arial"/>
                <a:cs typeface="Arial"/>
              </a:rPr>
              <a:t>nicht</a:t>
            </a:r>
            <a:r>
              <a:rPr lang="en-US" sz="2000" dirty="0">
                <a:latin typeface="Arial"/>
                <a:cs typeface="Arial"/>
              </a:rPr>
              <a:t> </a:t>
            </a:r>
            <a:r>
              <a:rPr lang="en-US" sz="2000" dirty="0" err="1">
                <a:latin typeface="Arial"/>
                <a:cs typeface="Arial"/>
              </a:rPr>
              <a:t>mehr</a:t>
            </a:r>
            <a:endParaRPr lang="en-US" sz="2000" dirty="0">
              <a:latin typeface="Arial"/>
              <a:cs typeface="Arial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139766" y="4395079"/>
            <a:ext cx="389843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err="1">
                <a:latin typeface="Arial"/>
                <a:cs typeface="Arial"/>
              </a:rPr>
              <a:t>Mitose</a:t>
            </a:r>
            <a:r>
              <a:rPr lang="en-US" sz="2000" b="1" dirty="0">
                <a:latin typeface="Arial"/>
                <a:cs typeface="Arial"/>
              </a:rPr>
              <a:t>-Index:</a:t>
            </a:r>
          </a:p>
          <a:p>
            <a:pPr algn="ctr"/>
            <a:r>
              <a:rPr lang="en-US" sz="2000" dirty="0" err="1">
                <a:latin typeface="Arial"/>
                <a:cs typeface="Arial"/>
              </a:rPr>
              <a:t>Prozentsatz</a:t>
            </a:r>
            <a:r>
              <a:rPr lang="en-US" sz="2000" dirty="0">
                <a:latin typeface="Arial"/>
                <a:cs typeface="Arial"/>
              </a:rPr>
              <a:t> der </a:t>
            </a:r>
            <a:r>
              <a:rPr lang="en-US" sz="2000" dirty="0" err="1">
                <a:latin typeface="Arial"/>
                <a:cs typeface="Arial"/>
              </a:rPr>
              <a:t>Zellen</a:t>
            </a:r>
            <a:r>
              <a:rPr lang="en-US" sz="2000" dirty="0">
                <a:latin typeface="Arial"/>
                <a:cs typeface="Arial"/>
              </a:rPr>
              <a:t>, </a:t>
            </a:r>
            <a:r>
              <a:rPr lang="en-US" sz="2000" dirty="0" err="1">
                <a:latin typeface="Arial"/>
                <a:cs typeface="Arial"/>
              </a:rPr>
              <a:t>welche</a:t>
            </a:r>
            <a:endParaRPr lang="en-US" sz="2000" dirty="0">
              <a:latin typeface="Arial"/>
              <a:cs typeface="Arial"/>
            </a:endParaRPr>
          </a:p>
          <a:p>
            <a:pPr algn="ctr"/>
            <a:r>
              <a:rPr lang="en-US" sz="2000" dirty="0" err="1">
                <a:latin typeface="Arial"/>
                <a:cs typeface="Arial"/>
              </a:rPr>
              <a:t>gerade</a:t>
            </a:r>
            <a:r>
              <a:rPr lang="en-US" sz="2000" dirty="0">
                <a:latin typeface="Arial"/>
                <a:cs typeface="Arial"/>
              </a:rPr>
              <a:t> </a:t>
            </a:r>
            <a:r>
              <a:rPr lang="en-US" sz="2000" dirty="0" err="1">
                <a:latin typeface="Arial"/>
                <a:cs typeface="Arial"/>
              </a:rPr>
              <a:t>eine</a:t>
            </a:r>
            <a:r>
              <a:rPr lang="en-US" sz="2000" dirty="0">
                <a:latin typeface="Arial"/>
                <a:cs typeface="Arial"/>
              </a:rPr>
              <a:t> </a:t>
            </a:r>
            <a:r>
              <a:rPr lang="en-US" sz="2000" dirty="0" err="1">
                <a:latin typeface="Arial"/>
                <a:cs typeface="Arial"/>
              </a:rPr>
              <a:t>Mitose</a:t>
            </a:r>
            <a:r>
              <a:rPr lang="en-US" sz="2000" dirty="0">
                <a:latin typeface="Arial"/>
                <a:cs typeface="Arial"/>
              </a:rPr>
              <a:t> </a:t>
            </a:r>
            <a:r>
              <a:rPr lang="en-US" sz="2000" dirty="0" err="1">
                <a:latin typeface="Arial"/>
                <a:cs typeface="Arial"/>
              </a:rPr>
              <a:t>durchlaufen</a:t>
            </a:r>
            <a:endParaRPr lang="en-US" sz="2000" dirty="0">
              <a:latin typeface="Arial"/>
              <a:cs typeface="Arial"/>
            </a:endParaRPr>
          </a:p>
          <a:p>
            <a:pPr algn="ctr"/>
            <a:r>
              <a:rPr lang="en-US" sz="2000" dirty="0">
                <a:latin typeface="Arial"/>
                <a:cs typeface="Arial"/>
              </a:rPr>
              <a:t>= </a:t>
            </a:r>
            <a:r>
              <a:rPr lang="en-US" sz="2000" dirty="0" err="1">
                <a:latin typeface="Arial"/>
                <a:cs typeface="Arial"/>
              </a:rPr>
              <a:t>Indikator</a:t>
            </a:r>
            <a:r>
              <a:rPr lang="en-US" sz="2000" dirty="0">
                <a:latin typeface="Arial"/>
                <a:cs typeface="Arial"/>
              </a:rPr>
              <a:t> </a:t>
            </a:r>
            <a:r>
              <a:rPr lang="en-US" sz="2000" dirty="0" err="1">
                <a:latin typeface="Arial"/>
                <a:cs typeface="Arial"/>
              </a:rPr>
              <a:t>für</a:t>
            </a:r>
            <a:r>
              <a:rPr lang="en-US" sz="2000" dirty="0">
                <a:latin typeface="Arial"/>
                <a:cs typeface="Arial"/>
              </a:rPr>
              <a:t> </a:t>
            </a:r>
            <a:r>
              <a:rPr lang="en-US" sz="2000" dirty="0" err="1">
                <a:latin typeface="Arial"/>
                <a:cs typeface="Arial"/>
              </a:rPr>
              <a:t>Gewebewachstum</a:t>
            </a:r>
            <a:endParaRPr lang="en-US" sz="2000" dirty="0">
              <a:latin typeface="Arial"/>
              <a:cs typeface="Arial"/>
            </a:endParaRPr>
          </a:p>
          <a:p>
            <a:pPr algn="ctr"/>
            <a:endParaRPr lang="en-US" sz="2000" dirty="0">
              <a:latin typeface="Arial"/>
              <a:cs typeface="Arial"/>
            </a:endParaRPr>
          </a:p>
          <a:p>
            <a:pPr algn="ctr"/>
            <a:r>
              <a:rPr lang="en-US" sz="2000" dirty="0" err="1">
                <a:latin typeface="Arial"/>
                <a:cs typeface="Arial"/>
              </a:rPr>
              <a:t>z.B</a:t>
            </a:r>
            <a:r>
              <a:rPr lang="en-US" sz="2000" dirty="0">
                <a:latin typeface="Arial"/>
                <a:cs typeface="Arial"/>
              </a:rPr>
              <a:t>. </a:t>
            </a:r>
            <a:r>
              <a:rPr lang="en-US" sz="2000" dirty="0" err="1">
                <a:latin typeface="Arial"/>
                <a:cs typeface="Arial"/>
              </a:rPr>
              <a:t>bei</a:t>
            </a:r>
            <a:r>
              <a:rPr lang="en-US" sz="2000" dirty="0">
                <a:latin typeface="Arial"/>
                <a:cs typeface="Arial"/>
              </a:rPr>
              <a:t> </a:t>
            </a:r>
            <a:r>
              <a:rPr lang="en-US" sz="2000" dirty="0" err="1">
                <a:latin typeface="Arial"/>
                <a:cs typeface="Arial"/>
              </a:rPr>
              <a:t>Nervenzellen</a:t>
            </a:r>
            <a:r>
              <a:rPr lang="en-US" sz="2000" dirty="0">
                <a:latin typeface="Arial"/>
                <a:cs typeface="Arial"/>
              </a:rPr>
              <a:t> </a:t>
            </a:r>
            <a:r>
              <a:rPr lang="en-US" sz="2000" dirty="0" err="1">
                <a:latin typeface="Arial"/>
                <a:cs typeface="Arial"/>
              </a:rPr>
              <a:t>sehr</a:t>
            </a:r>
            <a:r>
              <a:rPr lang="en-US" sz="2000" dirty="0">
                <a:latin typeface="Arial"/>
                <a:cs typeface="Arial"/>
              </a:rPr>
              <a:t> </a:t>
            </a:r>
            <a:r>
              <a:rPr lang="en-US" sz="2000" dirty="0" err="1">
                <a:latin typeface="Arial"/>
                <a:cs typeface="Arial"/>
              </a:rPr>
              <a:t>niedrig</a:t>
            </a:r>
            <a:endParaRPr lang="en-US" sz="200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59828214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15591" y="1368707"/>
            <a:ext cx="6892785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000000"/>
                </a:solidFill>
                <a:latin typeface="Arial"/>
                <a:cs typeface="Arial"/>
              </a:rPr>
              <a:t>PCNA</a:t>
            </a:r>
            <a:r>
              <a:rPr lang="en-US" sz="2000" dirty="0">
                <a:solidFill>
                  <a:srgbClr val="000000"/>
                </a:solidFill>
                <a:latin typeface="Arial"/>
                <a:cs typeface="Arial"/>
              </a:rPr>
              <a:t> = Proliferating cell nuclear antigen</a:t>
            </a:r>
          </a:p>
          <a:p>
            <a:r>
              <a:rPr lang="en-US" sz="2000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</a:p>
          <a:p>
            <a:pPr marL="342900" indent="-342900">
              <a:buFontTx/>
              <a:buChar char="-"/>
            </a:pPr>
            <a:r>
              <a:rPr lang="en-US" sz="2000" dirty="0" err="1">
                <a:solidFill>
                  <a:srgbClr val="000000"/>
                </a:solidFill>
                <a:latin typeface="Arial"/>
                <a:cs typeface="Arial"/>
              </a:rPr>
              <a:t>Legt</a:t>
            </a:r>
            <a:r>
              <a:rPr lang="en-US" sz="2000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en-US" sz="2000" dirty="0" err="1">
                <a:solidFill>
                  <a:srgbClr val="000000"/>
                </a:solidFill>
                <a:latin typeface="Arial"/>
                <a:cs typeface="Arial"/>
              </a:rPr>
              <a:t>sich</a:t>
            </a:r>
            <a:r>
              <a:rPr lang="en-US" sz="2000" dirty="0">
                <a:solidFill>
                  <a:srgbClr val="000000"/>
                </a:solidFill>
                <a:latin typeface="Arial"/>
                <a:cs typeface="Arial"/>
              </a:rPr>
              <a:t> um DNA </a:t>
            </a:r>
            <a:r>
              <a:rPr lang="en-US" sz="2000" dirty="0" err="1">
                <a:solidFill>
                  <a:srgbClr val="000000"/>
                </a:solidFill>
                <a:latin typeface="Arial"/>
                <a:cs typeface="Arial"/>
              </a:rPr>
              <a:t>wie</a:t>
            </a:r>
            <a:r>
              <a:rPr lang="en-US" sz="2000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en-US" sz="2000" dirty="0" err="1">
                <a:solidFill>
                  <a:srgbClr val="000000"/>
                </a:solidFill>
                <a:latin typeface="Arial"/>
                <a:cs typeface="Arial"/>
              </a:rPr>
              <a:t>eine</a:t>
            </a:r>
            <a:r>
              <a:rPr lang="en-US" sz="2000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en-US" sz="2000" dirty="0" err="1">
                <a:solidFill>
                  <a:srgbClr val="000000"/>
                </a:solidFill>
                <a:latin typeface="Arial"/>
                <a:cs typeface="Arial"/>
              </a:rPr>
              <a:t>Klemme</a:t>
            </a:r>
            <a:endParaRPr lang="en-US" sz="2000" dirty="0">
              <a:solidFill>
                <a:srgbClr val="000000"/>
              </a:solidFill>
              <a:latin typeface="Arial"/>
              <a:cs typeface="Arial"/>
            </a:endParaRPr>
          </a:p>
          <a:p>
            <a:endParaRPr lang="en-US" sz="2000" dirty="0">
              <a:solidFill>
                <a:srgbClr val="000000"/>
              </a:solidFill>
              <a:latin typeface="Arial"/>
              <a:cs typeface="Arial"/>
            </a:endParaRPr>
          </a:p>
          <a:p>
            <a:pPr marL="342900" indent="-342900">
              <a:buFontTx/>
              <a:buChar char="-"/>
            </a:pPr>
            <a:r>
              <a:rPr lang="en-US" sz="2000" dirty="0" err="1">
                <a:solidFill>
                  <a:srgbClr val="000000"/>
                </a:solidFill>
                <a:latin typeface="Arial"/>
                <a:cs typeface="Arial"/>
              </a:rPr>
              <a:t>Rekruitiert</a:t>
            </a:r>
            <a:r>
              <a:rPr lang="en-US" sz="2000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en-US" sz="2000" dirty="0" err="1">
                <a:solidFill>
                  <a:srgbClr val="000000"/>
                </a:solidFill>
                <a:latin typeface="Arial"/>
                <a:cs typeface="Arial"/>
              </a:rPr>
              <a:t>Proteine</a:t>
            </a:r>
            <a:r>
              <a:rPr lang="en-US" sz="2000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en-US" sz="2000" dirty="0" err="1">
                <a:solidFill>
                  <a:srgbClr val="000000"/>
                </a:solidFill>
                <a:latin typeface="Arial"/>
                <a:cs typeface="Arial"/>
              </a:rPr>
              <a:t>für</a:t>
            </a:r>
            <a:r>
              <a:rPr lang="en-US" sz="2000" dirty="0">
                <a:solidFill>
                  <a:srgbClr val="000000"/>
                </a:solidFill>
                <a:latin typeface="Arial"/>
                <a:cs typeface="Arial"/>
              </a:rPr>
              <a:t> DNA-</a:t>
            </a:r>
            <a:r>
              <a:rPr lang="en-US" sz="2000" dirty="0" err="1">
                <a:solidFill>
                  <a:srgbClr val="000000"/>
                </a:solidFill>
                <a:latin typeface="Arial"/>
                <a:cs typeface="Arial"/>
              </a:rPr>
              <a:t>Replikation</a:t>
            </a:r>
            <a:r>
              <a:rPr lang="en-US" sz="2000" dirty="0">
                <a:solidFill>
                  <a:srgbClr val="000000"/>
                </a:solidFill>
                <a:latin typeface="Arial"/>
                <a:cs typeface="Arial"/>
              </a:rPr>
              <a:t>, </a:t>
            </a:r>
          </a:p>
          <a:p>
            <a:r>
              <a:rPr lang="en-US" sz="2000" dirty="0">
                <a:solidFill>
                  <a:srgbClr val="000000"/>
                </a:solidFill>
                <a:latin typeface="Arial"/>
                <a:cs typeface="Arial"/>
              </a:rPr>
              <a:t>	DNA-</a:t>
            </a:r>
            <a:r>
              <a:rPr lang="en-US" sz="2000" dirty="0" err="1">
                <a:solidFill>
                  <a:srgbClr val="000000"/>
                </a:solidFill>
                <a:latin typeface="Arial"/>
                <a:cs typeface="Arial"/>
              </a:rPr>
              <a:t>Reparatur</a:t>
            </a:r>
            <a:r>
              <a:rPr lang="en-US" sz="2000" dirty="0">
                <a:solidFill>
                  <a:srgbClr val="000000"/>
                </a:solidFill>
                <a:latin typeface="Arial"/>
                <a:cs typeface="Arial"/>
              </a:rPr>
              <a:t> und Chromatin-</a:t>
            </a:r>
            <a:r>
              <a:rPr lang="en-US" sz="2000" dirty="0" err="1">
                <a:solidFill>
                  <a:srgbClr val="000000"/>
                </a:solidFill>
                <a:latin typeface="Arial"/>
                <a:cs typeface="Arial"/>
              </a:rPr>
              <a:t>Architektur</a:t>
            </a:r>
            <a:endParaRPr lang="en-US" sz="2000" dirty="0">
              <a:solidFill>
                <a:srgbClr val="000000"/>
              </a:solidFill>
              <a:latin typeface="Arial"/>
              <a:cs typeface="Arial"/>
            </a:endParaRPr>
          </a:p>
          <a:p>
            <a:endParaRPr lang="en-US" sz="2000" dirty="0">
              <a:solidFill>
                <a:srgbClr val="000000"/>
              </a:solidFill>
              <a:latin typeface="Arial"/>
              <a:cs typeface="Arial"/>
            </a:endParaRPr>
          </a:p>
          <a:p>
            <a:endParaRPr lang="en-US" sz="2000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15593" y="79011"/>
            <a:ext cx="7968022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dirty="0">
                <a:solidFill>
                  <a:srgbClr val="3366FF"/>
                </a:solidFill>
                <a:latin typeface="Arial"/>
                <a:cs typeface="Arial"/>
              </a:rPr>
              <a:t>Marker </a:t>
            </a:r>
            <a:r>
              <a:rPr lang="en-US" sz="2800" dirty="0" err="1">
                <a:solidFill>
                  <a:srgbClr val="3366FF"/>
                </a:solidFill>
                <a:latin typeface="Arial"/>
                <a:cs typeface="Arial"/>
              </a:rPr>
              <a:t>für</a:t>
            </a:r>
            <a:r>
              <a:rPr lang="en-US" sz="2800" dirty="0">
                <a:solidFill>
                  <a:srgbClr val="3366FF"/>
                </a:solidFill>
                <a:latin typeface="Arial"/>
                <a:cs typeface="Arial"/>
              </a:rPr>
              <a:t> </a:t>
            </a:r>
            <a:r>
              <a:rPr lang="en-US" sz="2800" dirty="0" err="1">
                <a:solidFill>
                  <a:srgbClr val="3366FF"/>
                </a:solidFill>
                <a:latin typeface="Arial"/>
                <a:cs typeface="Arial"/>
              </a:rPr>
              <a:t>einen</a:t>
            </a:r>
            <a:r>
              <a:rPr lang="en-US" sz="2800" dirty="0">
                <a:solidFill>
                  <a:srgbClr val="3366FF"/>
                </a:solidFill>
                <a:latin typeface="Arial"/>
                <a:cs typeface="Arial"/>
              </a:rPr>
              <a:t> </a:t>
            </a:r>
            <a:r>
              <a:rPr lang="en-US" sz="2800" dirty="0" err="1">
                <a:solidFill>
                  <a:srgbClr val="3366FF"/>
                </a:solidFill>
                <a:latin typeface="Arial"/>
                <a:cs typeface="Arial"/>
              </a:rPr>
              <a:t>aktiven</a:t>
            </a:r>
            <a:r>
              <a:rPr lang="en-US" sz="2800" dirty="0">
                <a:solidFill>
                  <a:srgbClr val="3366FF"/>
                </a:solidFill>
                <a:latin typeface="Arial"/>
                <a:cs typeface="Arial"/>
              </a:rPr>
              <a:t> </a:t>
            </a:r>
            <a:r>
              <a:rPr lang="en-US" sz="2800" dirty="0" err="1">
                <a:solidFill>
                  <a:srgbClr val="3366FF"/>
                </a:solidFill>
                <a:latin typeface="Arial"/>
                <a:cs typeface="Arial"/>
              </a:rPr>
              <a:t>Zellzyklus</a:t>
            </a:r>
            <a:r>
              <a:rPr lang="en-US" sz="2800" dirty="0">
                <a:solidFill>
                  <a:srgbClr val="3366FF"/>
                </a:solidFill>
                <a:latin typeface="Arial"/>
                <a:cs typeface="Arial"/>
              </a:rPr>
              <a:t>:</a:t>
            </a:r>
          </a:p>
          <a:p>
            <a:pPr algn="ctr"/>
            <a:r>
              <a:rPr lang="en-US" sz="2800" dirty="0">
                <a:solidFill>
                  <a:srgbClr val="3366FF"/>
                </a:solidFill>
                <a:latin typeface="Arial"/>
                <a:cs typeface="Arial"/>
              </a:rPr>
              <a:t>Das Protein PCNA </a:t>
            </a:r>
            <a:r>
              <a:rPr lang="en-US" sz="2800" dirty="0" err="1">
                <a:solidFill>
                  <a:srgbClr val="3366FF"/>
                </a:solidFill>
                <a:latin typeface="Arial"/>
                <a:cs typeface="Arial"/>
              </a:rPr>
              <a:t>unterstützt</a:t>
            </a:r>
            <a:r>
              <a:rPr lang="en-US" sz="2800" dirty="0">
                <a:solidFill>
                  <a:srgbClr val="3366FF"/>
                </a:solidFill>
                <a:latin typeface="Arial"/>
                <a:cs typeface="Arial"/>
              </a:rPr>
              <a:t> die DNA-</a:t>
            </a:r>
            <a:r>
              <a:rPr lang="en-US" sz="2800" dirty="0" err="1">
                <a:solidFill>
                  <a:srgbClr val="3366FF"/>
                </a:solidFill>
                <a:latin typeface="Arial"/>
                <a:cs typeface="Arial"/>
              </a:rPr>
              <a:t>Synthese</a:t>
            </a:r>
            <a:endParaRPr lang="en-US" sz="2800" dirty="0">
              <a:solidFill>
                <a:srgbClr val="3366FF"/>
              </a:solidFill>
              <a:latin typeface="Arial"/>
              <a:cs typeface="Arial"/>
            </a:endParaRPr>
          </a:p>
        </p:txBody>
      </p:sp>
      <p:pic>
        <p:nvPicPr>
          <p:cNvPr id="4" name="Picture 3" descr="pcna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57320" y="3266237"/>
            <a:ext cx="2695288" cy="29109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282891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15591" y="1368707"/>
            <a:ext cx="8235350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Tx/>
              <a:buChar char="-"/>
            </a:pPr>
            <a:r>
              <a:rPr lang="en-US" sz="2000" dirty="0" err="1">
                <a:solidFill>
                  <a:srgbClr val="000000"/>
                </a:solidFill>
                <a:latin typeface="Arial"/>
                <a:cs typeface="Arial"/>
              </a:rPr>
              <a:t>Während</a:t>
            </a:r>
            <a:r>
              <a:rPr lang="en-US" sz="2000" dirty="0">
                <a:solidFill>
                  <a:srgbClr val="000000"/>
                </a:solidFill>
                <a:latin typeface="Arial"/>
                <a:cs typeface="Arial"/>
              </a:rPr>
              <a:t> der Interphase </a:t>
            </a:r>
            <a:r>
              <a:rPr lang="en-US" sz="2000" dirty="0" err="1">
                <a:solidFill>
                  <a:srgbClr val="000000"/>
                </a:solidFill>
                <a:latin typeface="Arial"/>
                <a:cs typeface="Arial"/>
              </a:rPr>
              <a:t>im</a:t>
            </a:r>
            <a:r>
              <a:rPr lang="en-US" sz="2000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en-US" sz="2000" dirty="0" err="1">
                <a:solidFill>
                  <a:srgbClr val="000000"/>
                </a:solidFill>
                <a:latin typeface="Arial"/>
                <a:cs typeface="Arial"/>
              </a:rPr>
              <a:t>Zellkern</a:t>
            </a:r>
            <a:r>
              <a:rPr lang="en-US" sz="2000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en-US" sz="2000" dirty="0" err="1">
                <a:solidFill>
                  <a:srgbClr val="000000"/>
                </a:solidFill>
                <a:latin typeface="Arial"/>
                <a:cs typeface="Arial"/>
              </a:rPr>
              <a:t>zu</a:t>
            </a:r>
            <a:r>
              <a:rPr lang="en-US" sz="2000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en-US" sz="2000" dirty="0" err="1">
                <a:solidFill>
                  <a:srgbClr val="000000"/>
                </a:solidFill>
                <a:latin typeface="Arial"/>
                <a:cs typeface="Arial"/>
              </a:rPr>
              <a:t>finden</a:t>
            </a:r>
            <a:endParaRPr lang="en-US" sz="2000" dirty="0">
              <a:solidFill>
                <a:srgbClr val="000000"/>
              </a:solidFill>
              <a:latin typeface="Arial"/>
              <a:cs typeface="Arial"/>
            </a:endParaRPr>
          </a:p>
          <a:p>
            <a:pPr marL="342900" indent="-342900">
              <a:buFontTx/>
              <a:buChar char="-"/>
            </a:pPr>
            <a:endParaRPr lang="en-US" sz="2000" dirty="0">
              <a:solidFill>
                <a:srgbClr val="000000"/>
              </a:solidFill>
              <a:latin typeface="Arial"/>
              <a:cs typeface="Arial"/>
            </a:endParaRPr>
          </a:p>
          <a:p>
            <a:pPr marL="342900" indent="-342900">
              <a:buFontTx/>
              <a:buChar char="-"/>
            </a:pPr>
            <a:r>
              <a:rPr lang="en-US" sz="2000" dirty="0" err="1">
                <a:solidFill>
                  <a:srgbClr val="000000"/>
                </a:solidFill>
                <a:latin typeface="Arial"/>
                <a:cs typeface="Arial"/>
              </a:rPr>
              <a:t>Hilft</a:t>
            </a:r>
            <a:r>
              <a:rPr lang="en-US" sz="2000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en-US" sz="2000" dirty="0" err="1">
                <a:solidFill>
                  <a:srgbClr val="000000"/>
                </a:solidFill>
                <a:latin typeface="Arial"/>
                <a:cs typeface="Arial"/>
              </a:rPr>
              <a:t>bei</a:t>
            </a:r>
            <a:r>
              <a:rPr lang="en-US" sz="2000" dirty="0">
                <a:solidFill>
                  <a:srgbClr val="000000"/>
                </a:solidFill>
                <a:latin typeface="Arial"/>
                <a:cs typeface="Arial"/>
              </a:rPr>
              <a:t> der </a:t>
            </a:r>
            <a:r>
              <a:rPr lang="en-US" sz="2000" dirty="0" err="1">
                <a:solidFill>
                  <a:srgbClr val="000000"/>
                </a:solidFill>
                <a:latin typeface="Arial"/>
                <a:cs typeface="Arial"/>
              </a:rPr>
              <a:t>Transkription</a:t>
            </a:r>
            <a:r>
              <a:rPr lang="en-US" sz="2000" dirty="0">
                <a:solidFill>
                  <a:srgbClr val="000000"/>
                </a:solidFill>
                <a:latin typeface="Arial"/>
                <a:cs typeface="Arial"/>
              </a:rPr>
              <a:t> von </a:t>
            </a:r>
            <a:r>
              <a:rPr lang="en-US" sz="2000" dirty="0" err="1">
                <a:solidFill>
                  <a:srgbClr val="000000"/>
                </a:solidFill>
                <a:latin typeface="Arial"/>
                <a:cs typeface="Arial"/>
              </a:rPr>
              <a:t>rRNA</a:t>
            </a:r>
            <a:endParaRPr lang="en-US" sz="2000" dirty="0">
              <a:solidFill>
                <a:srgbClr val="000000"/>
              </a:solidFill>
              <a:latin typeface="Arial"/>
              <a:cs typeface="Arial"/>
            </a:endParaRPr>
          </a:p>
          <a:p>
            <a:endParaRPr lang="en-US" sz="2000" dirty="0">
              <a:solidFill>
                <a:srgbClr val="000000"/>
              </a:solidFill>
              <a:latin typeface="Arial"/>
              <a:cs typeface="Arial"/>
            </a:endParaRPr>
          </a:p>
          <a:p>
            <a:pPr marL="342900" indent="-342900">
              <a:buFontTx/>
              <a:buChar char="-"/>
            </a:pPr>
            <a:r>
              <a:rPr lang="en-US" sz="2000" dirty="0" err="1">
                <a:solidFill>
                  <a:srgbClr val="000000"/>
                </a:solidFill>
                <a:latin typeface="Arial"/>
                <a:cs typeface="Arial"/>
              </a:rPr>
              <a:t>Fehlt</a:t>
            </a:r>
            <a:r>
              <a:rPr lang="en-US" sz="2000" dirty="0">
                <a:solidFill>
                  <a:srgbClr val="000000"/>
                </a:solidFill>
                <a:latin typeface="Arial"/>
                <a:cs typeface="Arial"/>
              </a:rPr>
              <a:t> in der G0-Phase</a:t>
            </a:r>
          </a:p>
          <a:p>
            <a:endParaRPr lang="en-US" sz="2000" dirty="0">
              <a:solidFill>
                <a:srgbClr val="000000"/>
              </a:solidFill>
              <a:latin typeface="Arial"/>
              <a:cs typeface="Arial"/>
            </a:endParaRPr>
          </a:p>
          <a:p>
            <a:pPr marL="342900" indent="-342900">
              <a:buFontTx/>
              <a:buChar char="-"/>
            </a:pPr>
            <a:r>
              <a:rPr lang="en-US" sz="2000" dirty="0">
                <a:solidFill>
                  <a:srgbClr val="000000"/>
                </a:solidFill>
                <a:latin typeface="Arial"/>
                <a:cs typeface="Arial"/>
              </a:rPr>
              <a:t>Diagnose von </a:t>
            </a:r>
            <a:r>
              <a:rPr lang="en-US" sz="2000" dirty="0" err="1">
                <a:solidFill>
                  <a:srgbClr val="000000"/>
                </a:solidFill>
                <a:latin typeface="Arial"/>
                <a:cs typeface="Arial"/>
              </a:rPr>
              <a:t>bestimmten</a:t>
            </a:r>
            <a:r>
              <a:rPr lang="en-US" sz="2000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en-US" sz="2000" dirty="0" err="1">
                <a:solidFill>
                  <a:srgbClr val="000000"/>
                </a:solidFill>
                <a:latin typeface="Arial"/>
                <a:cs typeface="Arial"/>
              </a:rPr>
              <a:t>Krebsarten</a:t>
            </a:r>
            <a:r>
              <a:rPr lang="en-US" sz="2000" dirty="0">
                <a:solidFill>
                  <a:srgbClr val="000000"/>
                </a:solidFill>
                <a:latin typeface="Arial"/>
                <a:cs typeface="Arial"/>
              </a:rPr>
              <a:t>, </a:t>
            </a:r>
            <a:r>
              <a:rPr lang="en-US" sz="2000" dirty="0" err="1">
                <a:solidFill>
                  <a:srgbClr val="000000"/>
                </a:solidFill>
                <a:latin typeface="Arial"/>
                <a:cs typeface="Arial"/>
              </a:rPr>
              <a:t>z.B</a:t>
            </a:r>
            <a:r>
              <a:rPr lang="en-US" sz="2000" dirty="0">
                <a:solidFill>
                  <a:srgbClr val="000000"/>
                </a:solidFill>
                <a:latin typeface="Arial"/>
                <a:cs typeface="Arial"/>
              </a:rPr>
              <a:t>. </a:t>
            </a:r>
            <a:r>
              <a:rPr lang="en-US" sz="2000" dirty="0" err="1">
                <a:solidFill>
                  <a:srgbClr val="000000"/>
                </a:solidFill>
                <a:latin typeface="Arial"/>
                <a:cs typeface="Arial"/>
              </a:rPr>
              <a:t>Brustkrebs</a:t>
            </a:r>
            <a:endParaRPr lang="en-US" sz="2000" dirty="0">
              <a:solidFill>
                <a:srgbClr val="000000"/>
              </a:solidFill>
              <a:latin typeface="Arial"/>
              <a:cs typeface="Arial"/>
            </a:endParaRPr>
          </a:p>
          <a:p>
            <a:pPr marL="342900" indent="-342900">
              <a:buFontTx/>
              <a:buChar char="-"/>
            </a:pPr>
            <a:r>
              <a:rPr lang="en-US" sz="2000" dirty="0" err="1">
                <a:solidFill>
                  <a:srgbClr val="000000"/>
                </a:solidFill>
                <a:latin typeface="Arial"/>
                <a:cs typeface="Arial"/>
              </a:rPr>
              <a:t>Verwendet</a:t>
            </a:r>
            <a:r>
              <a:rPr lang="en-US" sz="2000" dirty="0">
                <a:solidFill>
                  <a:srgbClr val="000000"/>
                </a:solidFill>
                <a:latin typeface="Arial"/>
                <a:cs typeface="Arial"/>
              </a:rPr>
              <a:t> um </a:t>
            </a:r>
            <a:r>
              <a:rPr lang="en-US" sz="2000" dirty="0" err="1">
                <a:solidFill>
                  <a:srgbClr val="000000"/>
                </a:solidFill>
                <a:latin typeface="Arial"/>
                <a:cs typeface="Arial"/>
              </a:rPr>
              <a:t>Wachstumsgeschwindigkeit</a:t>
            </a:r>
            <a:r>
              <a:rPr lang="en-US" sz="2000" dirty="0">
                <a:solidFill>
                  <a:srgbClr val="000000"/>
                </a:solidFill>
                <a:latin typeface="Arial"/>
                <a:cs typeface="Arial"/>
              </a:rPr>
              <a:t> von </a:t>
            </a:r>
            <a:r>
              <a:rPr lang="en-US" sz="2000" dirty="0" err="1">
                <a:solidFill>
                  <a:srgbClr val="000000"/>
                </a:solidFill>
                <a:latin typeface="Arial"/>
                <a:cs typeface="Arial"/>
              </a:rPr>
              <a:t>Tumoren</a:t>
            </a:r>
            <a:r>
              <a:rPr lang="en-US" sz="2000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en-US" sz="2000" dirty="0" err="1">
                <a:solidFill>
                  <a:srgbClr val="000000"/>
                </a:solidFill>
                <a:latin typeface="Arial"/>
                <a:cs typeface="Arial"/>
              </a:rPr>
              <a:t>zu</a:t>
            </a:r>
            <a:r>
              <a:rPr lang="en-US" sz="2000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en-US" sz="2000" dirty="0" err="1">
                <a:solidFill>
                  <a:srgbClr val="000000"/>
                </a:solidFill>
                <a:latin typeface="Arial"/>
                <a:cs typeface="Arial"/>
              </a:rPr>
              <a:t>bestimmen</a:t>
            </a:r>
            <a:endParaRPr lang="en-US" sz="2000" dirty="0">
              <a:solidFill>
                <a:srgbClr val="000000"/>
              </a:solidFill>
              <a:latin typeface="Arial"/>
              <a:cs typeface="Arial"/>
            </a:endParaRPr>
          </a:p>
          <a:p>
            <a:pPr marL="342900" indent="-342900">
              <a:buFontTx/>
              <a:buChar char="-"/>
            </a:pPr>
            <a:endParaRPr lang="en-US" sz="2000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074215" y="79011"/>
            <a:ext cx="6650779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dirty="0">
                <a:solidFill>
                  <a:srgbClr val="3366FF"/>
                </a:solidFill>
                <a:latin typeface="Arial"/>
                <a:cs typeface="Arial"/>
              </a:rPr>
              <a:t>Marker </a:t>
            </a:r>
            <a:r>
              <a:rPr lang="en-US" sz="2800" dirty="0" err="1">
                <a:solidFill>
                  <a:srgbClr val="3366FF"/>
                </a:solidFill>
                <a:latin typeface="Arial"/>
                <a:cs typeface="Arial"/>
              </a:rPr>
              <a:t>für</a:t>
            </a:r>
            <a:r>
              <a:rPr lang="en-US" sz="2800" dirty="0">
                <a:solidFill>
                  <a:srgbClr val="3366FF"/>
                </a:solidFill>
                <a:latin typeface="Arial"/>
                <a:cs typeface="Arial"/>
              </a:rPr>
              <a:t> </a:t>
            </a:r>
            <a:r>
              <a:rPr lang="en-US" sz="2800" dirty="0" err="1">
                <a:solidFill>
                  <a:srgbClr val="3366FF"/>
                </a:solidFill>
                <a:latin typeface="Arial"/>
                <a:cs typeface="Arial"/>
              </a:rPr>
              <a:t>einen</a:t>
            </a:r>
            <a:r>
              <a:rPr lang="en-US" sz="2800" dirty="0">
                <a:solidFill>
                  <a:srgbClr val="3366FF"/>
                </a:solidFill>
                <a:latin typeface="Arial"/>
                <a:cs typeface="Arial"/>
              </a:rPr>
              <a:t> </a:t>
            </a:r>
            <a:r>
              <a:rPr lang="en-US" sz="2800" dirty="0" err="1">
                <a:solidFill>
                  <a:srgbClr val="3366FF"/>
                </a:solidFill>
                <a:latin typeface="Arial"/>
                <a:cs typeface="Arial"/>
              </a:rPr>
              <a:t>aktiven</a:t>
            </a:r>
            <a:r>
              <a:rPr lang="en-US" sz="2800" dirty="0">
                <a:solidFill>
                  <a:srgbClr val="3366FF"/>
                </a:solidFill>
                <a:latin typeface="Arial"/>
                <a:cs typeface="Arial"/>
              </a:rPr>
              <a:t> </a:t>
            </a:r>
            <a:r>
              <a:rPr lang="en-US" sz="2800" dirty="0" err="1">
                <a:solidFill>
                  <a:srgbClr val="3366FF"/>
                </a:solidFill>
                <a:latin typeface="Arial"/>
                <a:cs typeface="Arial"/>
              </a:rPr>
              <a:t>Zellzyklus</a:t>
            </a:r>
            <a:r>
              <a:rPr lang="en-US" sz="2800" dirty="0">
                <a:solidFill>
                  <a:srgbClr val="3366FF"/>
                </a:solidFill>
                <a:latin typeface="Arial"/>
                <a:cs typeface="Arial"/>
              </a:rPr>
              <a:t>:</a:t>
            </a:r>
          </a:p>
          <a:p>
            <a:pPr algn="ctr"/>
            <a:r>
              <a:rPr lang="en-US" sz="2800" dirty="0">
                <a:solidFill>
                  <a:srgbClr val="3366FF"/>
                </a:solidFill>
                <a:latin typeface="Arial"/>
                <a:cs typeface="Arial"/>
              </a:rPr>
              <a:t>Das Protein Ki-67 </a:t>
            </a:r>
            <a:r>
              <a:rPr lang="en-US" sz="2800" dirty="0" err="1">
                <a:solidFill>
                  <a:srgbClr val="3366FF"/>
                </a:solidFill>
                <a:latin typeface="Arial"/>
                <a:cs typeface="Arial"/>
              </a:rPr>
              <a:t>zeigt</a:t>
            </a:r>
            <a:r>
              <a:rPr lang="en-US" sz="2800" dirty="0">
                <a:solidFill>
                  <a:srgbClr val="3366FF"/>
                </a:solidFill>
                <a:latin typeface="Arial"/>
                <a:cs typeface="Arial"/>
              </a:rPr>
              <a:t> </a:t>
            </a:r>
            <a:r>
              <a:rPr lang="en-US" sz="2800" dirty="0" err="1">
                <a:solidFill>
                  <a:srgbClr val="3366FF"/>
                </a:solidFill>
                <a:latin typeface="Arial"/>
                <a:cs typeface="Arial"/>
              </a:rPr>
              <a:t>Zellwachstum</a:t>
            </a:r>
            <a:r>
              <a:rPr lang="en-US" sz="2800" dirty="0">
                <a:solidFill>
                  <a:srgbClr val="3366FF"/>
                </a:solidFill>
                <a:latin typeface="Arial"/>
                <a:cs typeface="Arial"/>
              </a:rPr>
              <a:t> an</a:t>
            </a:r>
          </a:p>
        </p:txBody>
      </p:sp>
      <p:pic>
        <p:nvPicPr>
          <p:cNvPr id="5" name="Picture 4" descr="ki67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2922" y="4258235"/>
            <a:ext cx="3724136" cy="25997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172433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75663" y="79011"/>
            <a:ext cx="888691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dirty="0" err="1">
                <a:solidFill>
                  <a:srgbClr val="3366FF"/>
                </a:solidFill>
                <a:latin typeface="Arial"/>
                <a:cs typeface="Arial"/>
              </a:rPr>
              <a:t>Rückkehr</a:t>
            </a:r>
            <a:r>
              <a:rPr lang="en-US" sz="2800" dirty="0">
                <a:solidFill>
                  <a:srgbClr val="3366FF"/>
                </a:solidFill>
                <a:latin typeface="Arial"/>
                <a:cs typeface="Arial"/>
              </a:rPr>
              <a:t> </a:t>
            </a:r>
            <a:r>
              <a:rPr lang="en-US" sz="2800" dirty="0" err="1">
                <a:solidFill>
                  <a:srgbClr val="3366FF"/>
                </a:solidFill>
                <a:latin typeface="Arial"/>
                <a:cs typeface="Arial"/>
              </a:rPr>
              <a:t>aus</a:t>
            </a:r>
            <a:r>
              <a:rPr lang="en-US" sz="2800" dirty="0">
                <a:solidFill>
                  <a:srgbClr val="3366FF"/>
                </a:solidFill>
                <a:latin typeface="Arial"/>
                <a:cs typeface="Arial"/>
              </a:rPr>
              <a:t> der </a:t>
            </a:r>
            <a:r>
              <a:rPr lang="en-US" sz="2800" dirty="0" err="1">
                <a:solidFill>
                  <a:srgbClr val="3366FF"/>
                </a:solidFill>
                <a:latin typeface="Arial"/>
                <a:cs typeface="Arial"/>
              </a:rPr>
              <a:t>Ruhephase</a:t>
            </a:r>
            <a:r>
              <a:rPr lang="en-US" sz="2800" dirty="0">
                <a:solidFill>
                  <a:srgbClr val="3366FF"/>
                </a:solidFill>
                <a:latin typeface="Arial"/>
                <a:cs typeface="Arial"/>
              </a:rPr>
              <a:t>: Retinoblastoma-Protein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70578" y="597793"/>
            <a:ext cx="7357527" cy="23698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/>
                <a:cs typeface="Arial"/>
              </a:rPr>
              <a:t>Stimulation </a:t>
            </a:r>
            <a:r>
              <a:rPr lang="en-US" dirty="0" err="1">
                <a:latin typeface="Arial"/>
                <a:cs typeface="Arial"/>
              </a:rPr>
              <a:t>durch</a:t>
            </a:r>
            <a:r>
              <a:rPr lang="en-US" dirty="0">
                <a:latin typeface="Arial"/>
                <a:cs typeface="Arial"/>
              </a:rPr>
              <a:t> Hormone / </a:t>
            </a:r>
            <a:r>
              <a:rPr lang="en-US" dirty="0" err="1">
                <a:latin typeface="Arial"/>
                <a:cs typeface="Arial"/>
              </a:rPr>
              <a:t>Wachstumsfaktoren</a:t>
            </a:r>
            <a:r>
              <a:rPr lang="en-US" dirty="0">
                <a:latin typeface="Arial"/>
                <a:cs typeface="Arial"/>
              </a:rPr>
              <a:t> </a:t>
            </a:r>
            <a:r>
              <a:rPr lang="en-US" dirty="0" err="1">
                <a:latin typeface="Arial"/>
                <a:cs typeface="Arial"/>
              </a:rPr>
              <a:t>kann</a:t>
            </a:r>
            <a:r>
              <a:rPr lang="en-US" dirty="0">
                <a:latin typeface="Arial"/>
                <a:cs typeface="Arial"/>
              </a:rPr>
              <a:t> </a:t>
            </a:r>
            <a:r>
              <a:rPr lang="en-US" dirty="0" err="1">
                <a:latin typeface="Arial"/>
                <a:cs typeface="Arial"/>
              </a:rPr>
              <a:t>Zellen</a:t>
            </a:r>
            <a:r>
              <a:rPr lang="en-US" dirty="0">
                <a:latin typeface="Arial"/>
                <a:cs typeface="Arial"/>
              </a:rPr>
              <a:t> </a:t>
            </a:r>
            <a:r>
              <a:rPr lang="en-US" dirty="0" err="1">
                <a:latin typeface="Arial"/>
                <a:cs typeface="Arial"/>
              </a:rPr>
              <a:t>aus</a:t>
            </a:r>
            <a:r>
              <a:rPr lang="en-US" dirty="0">
                <a:latin typeface="Arial"/>
                <a:cs typeface="Arial"/>
              </a:rPr>
              <a:t> der </a:t>
            </a:r>
          </a:p>
          <a:p>
            <a:r>
              <a:rPr lang="en-US" dirty="0">
                <a:latin typeface="Arial"/>
                <a:cs typeface="Arial"/>
              </a:rPr>
              <a:t>G0-Phase </a:t>
            </a:r>
            <a:r>
              <a:rPr lang="en-US" dirty="0" err="1">
                <a:latin typeface="Arial"/>
                <a:cs typeface="Arial"/>
              </a:rPr>
              <a:t>zurückholen</a:t>
            </a:r>
            <a:endParaRPr lang="en-US" dirty="0">
              <a:latin typeface="Arial"/>
              <a:cs typeface="Arial"/>
            </a:endParaRPr>
          </a:p>
          <a:p>
            <a:endParaRPr lang="en-US" dirty="0">
              <a:latin typeface="Arial"/>
              <a:cs typeface="Arial"/>
            </a:endParaRPr>
          </a:p>
          <a:p>
            <a:r>
              <a:rPr lang="en-US" dirty="0">
                <a:latin typeface="Arial"/>
                <a:cs typeface="Arial"/>
              </a:rPr>
              <a:t>G1-Cyclin-Cdk5 </a:t>
            </a:r>
            <a:r>
              <a:rPr lang="en-US" dirty="0" err="1">
                <a:latin typeface="Arial"/>
                <a:cs typeface="Arial"/>
              </a:rPr>
              <a:t>phosphoryliert</a:t>
            </a:r>
            <a:r>
              <a:rPr lang="en-US" dirty="0">
                <a:latin typeface="Arial"/>
                <a:cs typeface="Arial"/>
              </a:rPr>
              <a:t> </a:t>
            </a:r>
            <a:r>
              <a:rPr lang="en-US" b="1" dirty="0">
                <a:latin typeface="Arial"/>
                <a:cs typeface="Arial"/>
              </a:rPr>
              <a:t>Retinoblastoma Protein </a:t>
            </a:r>
            <a:r>
              <a:rPr lang="en-US" dirty="0">
                <a:latin typeface="Arial"/>
                <a:cs typeface="Arial"/>
              </a:rPr>
              <a:t>(</a:t>
            </a:r>
            <a:r>
              <a:rPr lang="en-US" dirty="0" err="1">
                <a:latin typeface="Arial"/>
                <a:cs typeface="Arial"/>
              </a:rPr>
              <a:t>Rb</a:t>
            </a:r>
            <a:r>
              <a:rPr lang="en-US" dirty="0">
                <a:latin typeface="Arial"/>
                <a:cs typeface="Arial"/>
              </a:rPr>
              <a:t>)</a:t>
            </a:r>
          </a:p>
          <a:p>
            <a:r>
              <a:rPr lang="en-US" dirty="0">
                <a:latin typeface="Arial"/>
                <a:cs typeface="Arial"/>
              </a:rPr>
              <a:t>-&gt; </a:t>
            </a:r>
            <a:r>
              <a:rPr lang="en-US" dirty="0" err="1">
                <a:latin typeface="Arial"/>
                <a:cs typeface="Arial"/>
              </a:rPr>
              <a:t>Freisetzung</a:t>
            </a:r>
            <a:r>
              <a:rPr lang="en-US" dirty="0">
                <a:latin typeface="Arial"/>
                <a:cs typeface="Arial"/>
              </a:rPr>
              <a:t> </a:t>
            </a:r>
            <a:r>
              <a:rPr lang="en-US" dirty="0" err="1">
                <a:latin typeface="Arial"/>
                <a:cs typeface="Arial"/>
              </a:rPr>
              <a:t>eines</a:t>
            </a:r>
            <a:r>
              <a:rPr lang="en-US" dirty="0">
                <a:latin typeface="Arial"/>
                <a:cs typeface="Arial"/>
              </a:rPr>
              <a:t> </a:t>
            </a:r>
            <a:r>
              <a:rPr lang="en-US" dirty="0" err="1">
                <a:latin typeface="Arial"/>
                <a:cs typeface="Arial"/>
              </a:rPr>
              <a:t>Transkriptionsfaktors</a:t>
            </a:r>
            <a:endParaRPr lang="en-US" dirty="0">
              <a:latin typeface="Arial"/>
              <a:cs typeface="Arial"/>
            </a:endParaRPr>
          </a:p>
          <a:p>
            <a:r>
              <a:rPr lang="en-US" dirty="0">
                <a:latin typeface="Arial"/>
                <a:cs typeface="Arial"/>
              </a:rPr>
              <a:t>-&gt; </a:t>
            </a:r>
            <a:r>
              <a:rPr lang="en-US" dirty="0" err="1">
                <a:latin typeface="Arial"/>
                <a:cs typeface="Arial"/>
              </a:rPr>
              <a:t>Aktivierung</a:t>
            </a:r>
            <a:r>
              <a:rPr lang="en-US" dirty="0">
                <a:latin typeface="Arial"/>
                <a:cs typeface="Arial"/>
              </a:rPr>
              <a:t> von </a:t>
            </a:r>
            <a:r>
              <a:rPr lang="en-US" dirty="0" err="1">
                <a:latin typeface="Arial"/>
                <a:cs typeface="Arial"/>
              </a:rPr>
              <a:t>Genen</a:t>
            </a:r>
            <a:r>
              <a:rPr lang="en-US" dirty="0">
                <a:latin typeface="Arial"/>
                <a:cs typeface="Arial"/>
              </a:rPr>
              <a:t> </a:t>
            </a:r>
            <a:r>
              <a:rPr lang="en-US" dirty="0" err="1">
                <a:latin typeface="Arial"/>
                <a:cs typeface="Arial"/>
              </a:rPr>
              <a:t>für</a:t>
            </a:r>
            <a:r>
              <a:rPr lang="en-US" dirty="0">
                <a:latin typeface="Arial"/>
                <a:cs typeface="Arial"/>
              </a:rPr>
              <a:t> Initiation des </a:t>
            </a:r>
            <a:r>
              <a:rPr lang="en-US" dirty="0" err="1">
                <a:latin typeface="Arial"/>
                <a:cs typeface="Arial"/>
              </a:rPr>
              <a:t>Zellzyklus</a:t>
            </a:r>
            <a:endParaRPr lang="en-US" dirty="0">
              <a:latin typeface="Arial"/>
              <a:cs typeface="Arial"/>
            </a:endParaRPr>
          </a:p>
          <a:p>
            <a:endParaRPr lang="en-US" sz="2000" dirty="0">
              <a:latin typeface="Arial"/>
              <a:cs typeface="Arial"/>
            </a:endParaRPr>
          </a:p>
          <a:p>
            <a:endParaRPr lang="en-US" sz="2000" dirty="0">
              <a:latin typeface="Arial"/>
              <a:cs typeface="Arial"/>
            </a:endParaRPr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5F3A681A-1745-2649-F455-69417DF5961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5637" b="4876"/>
          <a:stretch/>
        </p:blipFill>
        <p:spPr>
          <a:xfrm>
            <a:off x="914400" y="2400301"/>
            <a:ext cx="7205915" cy="43745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001128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75663" y="79011"/>
            <a:ext cx="888691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dirty="0" err="1">
                <a:solidFill>
                  <a:srgbClr val="3366FF"/>
                </a:solidFill>
                <a:latin typeface="Arial"/>
                <a:cs typeface="Arial"/>
              </a:rPr>
              <a:t>Rückkehr</a:t>
            </a:r>
            <a:r>
              <a:rPr lang="en-US" sz="2800" dirty="0">
                <a:solidFill>
                  <a:srgbClr val="3366FF"/>
                </a:solidFill>
                <a:latin typeface="Arial"/>
                <a:cs typeface="Arial"/>
              </a:rPr>
              <a:t> </a:t>
            </a:r>
            <a:r>
              <a:rPr lang="en-US" sz="2800" dirty="0" err="1">
                <a:solidFill>
                  <a:srgbClr val="3366FF"/>
                </a:solidFill>
                <a:latin typeface="Arial"/>
                <a:cs typeface="Arial"/>
              </a:rPr>
              <a:t>aus</a:t>
            </a:r>
            <a:r>
              <a:rPr lang="en-US" sz="2800" dirty="0">
                <a:solidFill>
                  <a:srgbClr val="3366FF"/>
                </a:solidFill>
                <a:latin typeface="Arial"/>
                <a:cs typeface="Arial"/>
              </a:rPr>
              <a:t> der </a:t>
            </a:r>
            <a:r>
              <a:rPr lang="en-US" sz="2800" dirty="0" err="1">
                <a:solidFill>
                  <a:srgbClr val="3366FF"/>
                </a:solidFill>
                <a:latin typeface="Arial"/>
                <a:cs typeface="Arial"/>
              </a:rPr>
              <a:t>Ruhephase</a:t>
            </a:r>
            <a:r>
              <a:rPr lang="en-US" sz="2800" dirty="0">
                <a:solidFill>
                  <a:srgbClr val="3366FF"/>
                </a:solidFill>
                <a:latin typeface="Arial"/>
                <a:cs typeface="Arial"/>
              </a:rPr>
              <a:t>: Retinoblastoma-Protein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13379" y="802219"/>
            <a:ext cx="8097088" cy="532453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latin typeface="Arial"/>
                <a:cs typeface="Arial"/>
              </a:rPr>
              <a:t>Stimulation </a:t>
            </a:r>
            <a:r>
              <a:rPr lang="en-US" sz="2000" dirty="0" err="1">
                <a:latin typeface="Arial"/>
                <a:cs typeface="Arial"/>
              </a:rPr>
              <a:t>durch</a:t>
            </a:r>
            <a:r>
              <a:rPr lang="en-US" sz="2000" dirty="0">
                <a:latin typeface="Arial"/>
                <a:cs typeface="Arial"/>
              </a:rPr>
              <a:t> Hormone / </a:t>
            </a:r>
            <a:r>
              <a:rPr lang="en-US" sz="2000" dirty="0" err="1">
                <a:latin typeface="Arial"/>
                <a:cs typeface="Arial"/>
              </a:rPr>
              <a:t>Wachstumsfaktoren</a:t>
            </a:r>
            <a:r>
              <a:rPr lang="en-US" sz="2000" dirty="0">
                <a:latin typeface="Arial"/>
                <a:cs typeface="Arial"/>
              </a:rPr>
              <a:t> </a:t>
            </a:r>
            <a:r>
              <a:rPr lang="en-US" sz="2000" dirty="0" err="1">
                <a:latin typeface="Arial"/>
                <a:cs typeface="Arial"/>
              </a:rPr>
              <a:t>kann</a:t>
            </a:r>
            <a:r>
              <a:rPr lang="en-US" sz="2000" dirty="0">
                <a:latin typeface="Arial"/>
                <a:cs typeface="Arial"/>
              </a:rPr>
              <a:t> </a:t>
            </a:r>
            <a:r>
              <a:rPr lang="en-US" sz="2000" dirty="0" err="1">
                <a:latin typeface="Arial"/>
                <a:cs typeface="Arial"/>
              </a:rPr>
              <a:t>Zellen</a:t>
            </a:r>
            <a:r>
              <a:rPr lang="en-US" sz="2000" dirty="0">
                <a:latin typeface="Arial"/>
                <a:cs typeface="Arial"/>
              </a:rPr>
              <a:t> </a:t>
            </a:r>
            <a:r>
              <a:rPr lang="en-US" sz="2000" dirty="0" err="1">
                <a:latin typeface="Arial"/>
                <a:cs typeface="Arial"/>
              </a:rPr>
              <a:t>aus</a:t>
            </a:r>
            <a:r>
              <a:rPr lang="en-US" sz="2000" dirty="0">
                <a:latin typeface="Arial"/>
                <a:cs typeface="Arial"/>
              </a:rPr>
              <a:t> der </a:t>
            </a:r>
          </a:p>
          <a:p>
            <a:r>
              <a:rPr lang="en-US" sz="2000" dirty="0">
                <a:latin typeface="Arial"/>
                <a:cs typeface="Arial"/>
              </a:rPr>
              <a:t>G0-Phase </a:t>
            </a:r>
            <a:r>
              <a:rPr lang="en-US" sz="2000" dirty="0" err="1">
                <a:latin typeface="Arial"/>
                <a:cs typeface="Arial"/>
              </a:rPr>
              <a:t>zurückholen</a:t>
            </a:r>
            <a:endParaRPr lang="en-US" sz="2000" dirty="0">
              <a:latin typeface="Arial"/>
              <a:cs typeface="Arial"/>
            </a:endParaRPr>
          </a:p>
          <a:p>
            <a:endParaRPr lang="en-US" sz="2000" dirty="0">
              <a:latin typeface="Arial"/>
              <a:cs typeface="Arial"/>
            </a:endParaRPr>
          </a:p>
          <a:p>
            <a:r>
              <a:rPr lang="en-US" sz="2000" dirty="0">
                <a:latin typeface="Arial"/>
                <a:cs typeface="Arial"/>
              </a:rPr>
              <a:t>G1-Cyclin-Cdk5 </a:t>
            </a:r>
            <a:r>
              <a:rPr lang="en-US" sz="2000" dirty="0" err="1">
                <a:latin typeface="Arial"/>
                <a:cs typeface="Arial"/>
              </a:rPr>
              <a:t>phosphoryliert</a:t>
            </a:r>
            <a:r>
              <a:rPr lang="en-US" sz="2000" dirty="0">
                <a:latin typeface="Arial"/>
                <a:cs typeface="Arial"/>
              </a:rPr>
              <a:t> </a:t>
            </a:r>
            <a:r>
              <a:rPr lang="en-US" sz="2000" b="1" dirty="0">
                <a:latin typeface="Arial"/>
                <a:cs typeface="Arial"/>
              </a:rPr>
              <a:t>Retinoblastoma Protein </a:t>
            </a:r>
            <a:r>
              <a:rPr lang="en-US" sz="2000" dirty="0">
                <a:latin typeface="Arial"/>
                <a:cs typeface="Arial"/>
              </a:rPr>
              <a:t>(</a:t>
            </a:r>
            <a:r>
              <a:rPr lang="en-US" sz="2000" dirty="0" err="1">
                <a:latin typeface="Arial"/>
                <a:cs typeface="Arial"/>
              </a:rPr>
              <a:t>Rb</a:t>
            </a:r>
            <a:r>
              <a:rPr lang="en-US" sz="2000" dirty="0">
                <a:latin typeface="Arial"/>
                <a:cs typeface="Arial"/>
              </a:rPr>
              <a:t>)</a:t>
            </a:r>
          </a:p>
          <a:p>
            <a:r>
              <a:rPr lang="en-US" sz="2000" dirty="0">
                <a:latin typeface="Arial"/>
                <a:cs typeface="Arial"/>
              </a:rPr>
              <a:t>-&gt; </a:t>
            </a:r>
            <a:r>
              <a:rPr lang="en-US" sz="2000" dirty="0" err="1">
                <a:latin typeface="Arial"/>
                <a:cs typeface="Arial"/>
              </a:rPr>
              <a:t>Freisetzung</a:t>
            </a:r>
            <a:r>
              <a:rPr lang="en-US" sz="2000" dirty="0">
                <a:latin typeface="Arial"/>
                <a:cs typeface="Arial"/>
              </a:rPr>
              <a:t> </a:t>
            </a:r>
            <a:r>
              <a:rPr lang="en-US" sz="2000" dirty="0" err="1">
                <a:latin typeface="Arial"/>
                <a:cs typeface="Arial"/>
              </a:rPr>
              <a:t>eines</a:t>
            </a:r>
            <a:r>
              <a:rPr lang="en-US" sz="2000" dirty="0">
                <a:latin typeface="Arial"/>
                <a:cs typeface="Arial"/>
              </a:rPr>
              <a:t> </a:t>
            </a:r>
            <a:r>
              <a:rPr lang="en-US" sz="2000" dirty="0" err="1">
                <a:latin typeface="Arial"/>
                <a:cs typeface="Arial"/>
              </a:rPr>
              <a:t>Transkriptionsfaktors</a:t>
            </a:r>
            <a:endParaRPr lang="en-US" sz="2000" dirty="0">
              <a:latin typeface="Arial"/>
              <a:cs typeface="Arial"/>
            </a:endParaRPr>
          </a:p>
          <a:p>
            <a:r>
              <a:rPr lang="en-US" sz="2000" dirty="0">
                <a:latin typeface="Arial"/>
                <a:cs typeface="Arial"/>
              </a:rPr>
              <a:t>-&gt; </a:t>
            </a:r>
            <a:r>
              <a:rPr lang="en-US" sz="2000" dirty="0" err="1">
                <a:latin typeface="Arial"/>
                <a:cs typeface="Arial"/>
              </a:rPr>
              <a:t>Aktivierung</a:t>
            </a:r>
            <a:r>
              <a:rPr lang="en-US" sz="2000" dirty="0">
                <a:latin typeface="Arial"/>
                <a:cs typeface="Arial"/>
              </a:rPr>
              <a:t> von </a:t>
            </a:r>
            <a:r>
              <a:rPr lang="en-US" sz="2000" dirty="0" err="1">
                <a:latin typeface="Arial"/>
                <a:cs typeface="Arial"/>
              </a:rPr>
              <a:t>Genen</a:t>
            </a:r>
            <a:r>
              <a:rPr lang="en-US" sz="2000" dirty="0">
                <a:latin typeface="Arial"/>
                <a:cs typeface="Arial"/>
              </a:rPr>
              <a:t> </a:t>
            </a:r>
            <a:r>
              <a:rPr lang="en-US" sz="2000" dirty="0" err="1">
                <a:latin typeface="Arial"/>
                <a:cs typeface="Arial"/>
              </a:rPr>
              <a:t>für</a:t>
            </a:r>
            <a:r>
              <a:rPr lang="en-US" sz="2000" dirty="0">
                <a:latin typeface="Arial"/>
                <a:cs typeface="Arial"/>
              </a:rPr>
              <a:t> Initiation des </a:t>
            </a:r>
            <a:r>
              <a:rPr lang="en-US" sz="2000" dirty="0" err="1">
                <a:latin typeface="Arial"/>
                <a:cs typeface="Arial"/>
              </a:rPr>
              <a:t>Zellzyklus</a:t>
            </a:r>
            <a:endParaRPr lang="en-US" sz="2000" dirty="0">
              <a:latin typeface="Arial"/>
              <a:cs typeface="Arial"/>
            </a:endParaRPr>
          </a:p>
          <a:p>
            <a:endParaRPr lang="en-US" sz="2000" dirty="0">
              <a:latin typeface="Arial"/>
              <a:cs typeface="Arial"/>
            </a:endParaRPr>
          </a:p>
          <a:p>
            <a:r>
              <a:rPr lang="en-US" sz="2000" dirty="0" err="1">
                <a:latin typeface="Arial"/>
                <a:cs typeface="Arial"/>
              </a:rPr>
              <a:t>Wie</a:t>
            </a:r>
            <a:r>
              <a:rPr lang="en-US" sz="2000" dirty="0">
                <a:latin typeface="Arial"/>
                <a:cs typeface="Arial"/>
              </a:rPr>
              <a:t> der Name </a:t>
            </a:r>
            <a:r>
              <a:rPr lang="en-US" sz="2000" dirty="0" err="1">
                <a:latin typeface="Arial"/>
                <a:cs typeface="Arial"/>
              </a:rPr>
              <a:t>schon</a:t>
            </a:r>
            <a:r>
              <a:rPr lang="en-US" sz="2000" dirty="0">
                <a:latin typeface="Arial"/>
                <a:cs typeface="Arial"/>
              </a:rPr>
              <a:t> </a:t>
            </a:r>
            <a:r>
              <a:rPr lang="en-US" sz="2000" dirty="0" err="1">
                <a:latin typeface="Arial"/>
                <a:cs typeface="Arial"/>
              </a:rPr>
              <a:t>sagt</a:t>
            </a:r>
            <a:r>
              <a:rPr lang="en-US" sz="2000" dirty="0">
                <a:latin typeface="Arial"/>
                <a:cs typeface="Arial"/>
              </a:rPr>
              <a:t>: </a:t>
            </a:r>
            <a:r>
              <a:rPr lang="en-US" sz="2000" b="1" dirty="0" err="1">
                <a:latin typeface="Arial"/>
                <a:cs typeface="Arial"/>
              </a:rPr>
              <a:t>Blastoma</a:t>
            </a:r>
            <a:r>
              <a:rPr lang="en-US" sz="2000" b="1" dirty="0">
                <a:latin typeface="Arial"/>
                <a:cs typeface="Arial"/>
              </a:rPr>
              <a:t> = Krebs</a:t>
            </a:r>
          </a:p>
          <a:p>
            <a:endParaRPr lang="en-US" sz="2000" dirty="0">
              <a:latin typeface="Arial"/>
              <a:cs typeface="Arial"/>
            </a:endParaRPr>
          </a:p>
          <a:p>
            <a:r>
              <a:rPr lang="en-US" sz="2000" dirty="0">
                <a:latin typeface="Arial"/>
                <a:cs typeface="Arial"/>
              </a:rPr>
              <a:t>-&gt; </a:t>
            </a:r>
            <a:r>
              <a:rPr lang="en-US" sz="2000" dirty="0" err="1">
                <a:latin typeface="Arial"/>
                <a:cs typeface="Arial"/>
              </a:rPr>
              <a:t>Zellzyklusstimulierende</a:t>
            </a:r>
            <a:r>
              <a:rPr lang="en-US" sz="2000" dirty="0">
                <a:latin typeface="Arial"/>
                <a:cs typeface="Arial"/>
              </a:rPr>
              <a:t> </a:t>
            </a:r>
            <a:r>
              <a:rPr lang="en-US" sz="2000" dirty="0" err="1">
                <a:latin typeface="Arial"/>
                <a:cs typeface="Arial"/>
              </a:rPr>
              <a:t>Proteine</a:t>
            </a:r>
            <a:r>
              <a:rPr lang="en-US" sz="2000" dirty="0">
                <a:latin typeface="Arial"/>
                <a:cs typeface="Arial"/>
              </a:rPr>
              <a:t> </a:t>
            </a:r>
            <a:r>
              <a:rPr lang="en-US" sz="2000" dirty="0" err="1">
                <a:latin typeface="Arial"/>
                <a:cs typeface="Arial"/>
              </a:rPr>
              <a:t>können</a:t>
            </a:r>
            <a:r>
              <a:rPr lang="en-US" sz="2000" dirty="0">
                <a:latin typeface="Arial"/>
                <a:cs typeface="Arial"/>
              </a:rPr>
              <a:t> </a:t>
            </a:r>
            <a:r>
              <a:rPr lang="en-US" sz="2000" dirty="0" err="1">
                <a:latin typeface="Arial"/>
                <a:cs typeface="Arial"/>
              </a:rPr>
              <a:t>bei</a:t>
            </a:r>
            <a:r>
              <a:rPr lang="en-US" sz="2000" dirty="0">
                <a:latin typeface="Arial"/>
                <a:cs typeface="Arial"/>
              </a:rPr>
              <a:t> </a:t>
            </a:r>
            <a:r>
              <a:rPr lang="en-US" sz="2000" dirty="0" err="1">
                <a:latin typeface="Arial"/>
                <a:cs typeface="Arial"/>
              </a:rPr>
              <a:t>Überfunktion</a:t>
            </a:r>
            <a:r>
              <a:rPr lang="en-US" sz="2000" dirty="0">
                <a:latin typeface="Arial"/>
                <a:cs typeface="Arial"/>
              </a:rPr>
              <a:t> </a:t>
            </a:r>
            <a:r>
              <a:rPr lang="en-US" sz="2000" dirty="0" err="1">
                <a:latin typeface="Arial"/>
                <a:cs typeface="Arial"/>
              </a:rPr>
              <a:t>zur</a:t>
            </a:r>
            <a:r>
              <a:rPr lang="en-US" sz="2000" dirty="0">
                <a:latin typeface="Arial"/>
                <a:cs typeface="Arial"/>
              </a:rPr>
              <a:t> </a:t>
            </a:r>
          </a:p>
          <a:p>
            <a:r>
              <a:rPr lang="en-US" sz="2000" dirty="0" err="1">
                <a:latin typeface="Arial"/>
                <a:cs typeface="Arial"/>
              </a:rPr>
              <a:t>Tumorbildung</a:t>
            </a:r>
            <a:r>
              <a:rPr lang="en-US" sz="2000" dirty="0">
                <a:latin typeface="Arial"/>
                <a:cs typeface="Arial"/>
              </a:rPr>
              <a:t> </a:t>
            </a:r>
            <a:r>
              <a:rPr lang="en-US" sz="2000" dirty="0" err="1">
                <a:latin typeface="Arial"/>
                <a:cs typeface="Arial"/>
              </a:rPr>
              <a:t>führen</a:t>
            </a:r>
            <a:endParaRPr lang="en-US" sz="2000" dirty="0">
              <a:latin typeface="Arial"/>
              <a:cs typeface="Arial"/>
            </a:endParaRPr>
          </a:p>
          <a:p>
            <a:endParaRPr lang="en-US" sz="2000" dirty="0">
              <a:latin typeface="Arial"/>
              <a:cs typeface="Arial"/>
            </a:endParaRPr>
          </a:p>
          <a:p>
            <a:r>
              <a:rPr lang="en-US" sz="2000" b="1" dirty="0">
                <a:latin typeface="Arial"/>
                <a:cs typeface="Arial"/>
              </a:rPr>
              <a:t>Proto-Oncogene </a:t>
            </a:r>
            <a:r>
              <a:rPr lang="en-US" sz="2000" dirty="0" err="1">
                <a:latin typeface="Arial"/>
                <a:cs typeface="Arial"/>
              </a:rPr>
              <a:t>stimulieren</a:t>
            </a:r>
            <a:r>
              <a:rPr lang="en-US" sz="2000" dirty="0">
                <a:latin typeface="Arial"/>
                <a:cs typeface="Arial"/>
              </a:rPr>
              <a:t> den </a:t>
            </a:r>
            <a:r>
              <a:rPr lang="en-US" sz="2000" dirty="0" err="1">
                <a:latin typeface="Arial"/>
                <a:cs typeface="Arial"/>
              </a:rPr>
              <a:t>Zellzyklus</a:t>
            </a:r>
            <a:endParaRPr lang="en-US" sz="2000" dirty="0">
              <a:latin typeface="Arial"/>
              <a:cs typeface="Arial"/>
            </a:endParaRPr>
          </a:p>
          <a:p>
            <a:r>
              <a:rPr lang="en-US" sz="2000" b="1" dirty="0">
                <a:latin typeface="Arial"/>
                <a:cs typeface="Arial"/>
              </a:rPr>
              <a:t>Tumor-</a:t>
            </a:r>
            <a:r>
              <a:rPr lang="en-US" sz="2000" b="1" dirty="0" err="1">
                <a:latin typeface="Arial"/>
                <a:cs typeface="Arial"/>
              </a:rPr>
              <a:t>Suppressorgene</a:t>
            </a:r>
            <a:r>
              <a:rPr lang="en-US" sz="2000" b="1" dirty="0">
                <a:latin typeface="Arial"/>
                <a:cs typeface="Arial"/>
              </a:rPr>
              <a:t> </a:t>
            </a:r>
            <a:r>
              <a:rPr lang="en-US" sz="2000" dirty="0" err="1">
                <a:latin typeface="Arial"/>
                <a:cs typeface="Arial"/>
              </a:rPr>
              <a:t>hemmen</a:t>
            </a:r>
            <a:r>
              <a:rPr lang="en-US" sz="2000" dirty="0">
                <a:latin typeface="Arial"/>
                <a:cs typeface="Arial"/>
              </a:rPr>
              <a:t> den </a:t>
            </a:r>
            <a:r>
              <a:rPr lang="en-US" sz="2000" dirty="0" err="1">
                <a:latin typeface="Arial"/>
                <a:cs typeface="Arial"/>
              </a:rPr>
              <a:t>Zellzyklus</a:t>
            </a:r>
            <a:endParaRPr lang="en-US" sz="2000" dirty="0">
              <a:latin typeface="Arial"/>
              <a:cs typeface="Arial"/>
            </a:endParaRPr>
          </a:p>
          <a:p>
            <a:endParaRPr lang="en-US" sz="2000" dirty="0">
              <a:latin typeface="Arial"/>
              <a:cs typeface="Arial"/>
            </a:endParaRPr>
          </a:p>
          <a:p>
            <a:r>
              <a:rPr lang="en-US" sz="2000" dirty="0" err="1">
                <a:latin typeface="Arial"/>
                <a:cs typeface="Arial"/>
              </a:rPr>
              <a:t>Mutationen</a:t>
            </a:r>
            <a:r>
              <a:rPr lang="en-US" sz="2000" dirty="0">
                <a:latin typeface="Arial"/>
                <a:cs typeface="Arial"/>
              </a:rPr>
              <a:t> in </a:t>
            </a:r>
            <a:r>
              <a:rPr lang="en-US" sz="2000" dirty="0" err="1">
                <a:latin typeface="Arial"/>
                <a:cs typeface="Arial"/>
              </a:rPr>
              <a:t>diesen</a:t>
            </a:r>
            <a:r>
              <a:rPr lang="en-US" sz="2000" dirty="0">
                <a:latin typeface="Arial"/>
                <a:cs typeface="Arial"/>
              </a:rPr>
              <a:t> </a:t>
            </a:r>
            <a:r>
              <a:rPr lang="en-US" sz="2000" dirty="0" err="1">
                <a:latin typeface="Arial"/>
                <a:cs typeface="Arial"/>
              </a:rPr>
              <a:t>Gentypen</a:t>
            </a:r>
            <a:r>
              <a:rPr lang="en-US" sz="2000" dirty="0">
                <a:latin typeface="Arial"/>
                <a:cs typeface="Arial"/>
              </a:rPr>
              <a:t> </a:t>
            </a:r>
            <a:r>
              <a:rPr lang="en-US" sz="2000" dirty="0" err="1">
                <a:latin typeface="Arial"/>
                <a:cs typeface="Arial"/>
              </a:rPr>
              <a:t>erhöhen</a:t>
            </a:r>
            <a:r>
              <a:rPr lang="en-US" sz="2000" dirty="0">
                <a:latin typeface="Arial"/>
                <a:cs typeface="Arial"/>
              </a:rPr>
              <a:t> das </a:t>
            </a:r>
            <a:r>
              <a:rPr lang="en-US" sz="2000" dirty="0" err="1">
                <a:latin typeface="Arial"/>
                <a:cs typeface="Arial"/>
              </a:rPr>
              <a:t>Krebsrisiko</a:t>
            </a:r>
            <a:endParaRPr lang="en-US" sz="2000" dirty="0">
              <a:latin typeface="Arial"/>
              <a:cs typeface="Arial"/>
            </a:endParaRPr>
          </a:p>
          <a:p>
            <a:endParaRPr lang="en-US" sz="200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25600884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8676" y="0"/>
            <a:ext cx="830815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64793" y="79011"/>
            <a:ext cx="8308685" cy="52322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2800" dirty="0" err="1">
                <a:solidFill>
                  <a:srgbClr val="3366FF"/>
                </a:solidFill>
                <a:latin typeface="Arial"/>
                <a:cs typeface="Arial"/>
              </a:rPr>
              <a:t>Onkogene</a:t>
            </a:r>
            <a:r>
              <a:rPr lang="en-US" sz="2800" dirty="0">
                <a:solidFill>
                  <a:srgbClr val="3366FF"/>
                </a:solidFill>
                <a:latin typeface="Arial"/>
                <a:cs typeface="Arial"/>
              </a:rPr>
              <a:t> und Tumor-Suppressor-Gene in Balance</a:t>
            </a:r>
          </a:p>
        </p:txBody>
      </p:sp>
    </p:spTree>
    <p:extLst>
      <p:ext uri="{BB962C8B-B14F-4D97-AF65-F5344CB8AC3E}">
        <p14:creationId xmlns:p14="http://schemas.microsoft.com/office/powerpoint/2010/main" val="184680611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66700"/>
            <a:ext cx="9144000" cy="6306207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64793" y="79011"/>
            <a:ext cx="8308685" cy="95410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2800" dirty="0" err="1">
                <a:solidFill>
                  <a:srgbClr val="3366FF"/>
                </a:solidFill>
                <a:latin typeface="Arial"/>
                <a:cs typeface="Arial"/>
              </a:rPr>
              <a:t>Onkogene</a:t>
            </a:r>
            <a:r>
              <a:rPr lang="en-US" sz="2800" dirty="0">
                <a:solidFill>
                  <a:srgbClr val="3366FF"/>
                </a:solidFill>
                <a:latin typeface="Arial"/>
                <a:cs typeface="Arial"/>
              </a:rPr>
              <a:t> und Tumor-Suppressor-Gene in Balance</a:t>
            </a:r>
          </a:p>
          <a:p>
            <a:pPr algn="ctr"/>
            <a:endParaRPr lang="en-US" sz="2800" dirty="0">
              <a:solidFill>
                <a:srgbClr val="3366FF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947107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621417" y="316751"/>
            <a:ext cx="363688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err="1">
                <a:solidFill>
                  <a:srgbClr val="3366FF"/>
                </a:solidFill>
                <a:latin typeface="Arial"/>
                <a:cs typeface="Arial"/>
              </a:rPr>
              <a:t>Prinzip</a:t>
            </a:r>
            <a:r>
              <a:rPr lang="en-US" sz="2800" dirty="0">
                <a:solidFill>
                  <a:srgbClr val="3366FF"/>
                </a:solidFill>
                <a:latin typeface="Arial"/>
                <a:cs typeface="Arial"/>
              </a:rPr>
              <a:t> des </a:t>
            </a:r>
            <a:r>
              <a:rPr lang="en-US" sz="2800" dirty="0" err="1">
                <a:solidFill>
                  <a:srgbClr val="3366FF"/>
                </a:solidFill>
                <a:latin typeface="Arial"/>
                <a:cs typeface="Arial"/>
              </a:rPr>
              <a:t>Zellzyklus</a:t>
            </a:r>
            <a:endParaRPr lang="en-US" sz="2800" dirty="0">
              <a:solidFill>
                <a:srgbClr val="3366FF"/>
              </a:solidFill>
              <a:latin typeface="Arial"/>
              <a:cs typeface="Arial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68931" y="1082271"/>
            <a:ext cx="7114249" cy="5482409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4648200" y="1435100"/>
            <a:ext cx="1676400" cy="6477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431924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383461" y="180021"/>
            <a:ext cx="6271368" cy="52322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2800" dirty="0" err="1">
                <a:solidFill>
                  <a:srgbClr val="3366FF"/>
                </a:solidFill>
                <a:latin typeface="Arial"/>
                <a:cs typeface="Arial"/>
              </a:rPr>
              <a:t>Zusammenfassung</a:t>
            </a:r>
            <a:r>
              <a:rPr lang="en-US" sz="2800" dirty="0">
                <a:solidFill>
                  <a:srgbClr val="3366FF"/>
                </a:solidFill>
                <a:latin typeface="Arial"/>
                <a:cs typeface="Arial"/>
              </a:rPr>
              <a:t> </a:t>
            </a:r>
            <a:r>
              <a:rPr lang="en-US" sz="2800" dirty="0" err="1">
                <a:solidFill>
                  <a:srgbClr val="3366FF"/>
                </a:solidFill>
                <a:latin typeface="Arial"/>
                <a:cs typeface="Arial"/>
              </a:rPr>
              <a:t>Zellzykluskontrolle</a:t>
            </a:r>
            <a:endParaRPr lang="en-US" sz="2800" dirty="0">
              <a:solidFill>
                <a:srgbClr val="3366FF"/>
              </a:solidFill>
              <a:latin typeface="Arial"/>
              <a:cs typeface="Arial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39059" y="1417144"/>
            <a:ext cx="8907557" cy="40934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latin typeface="Arial"/>
                <a:cs typeface="Arial"/>
              </a:rPr>
              <a:t>- </a:t>
            </a:r>
            <a:r>
              <a:rPr lang="en-US" sz="2000" dirty="0" err="1">
                <a:latin typeface="Arial"/>
                <a:cs typeface="Arial"/>
              </a:rPr>
              <a:t>Zellzyklus</a:t>
            </a:r>
            <a:r>
              <a:rPr lang="en-US" sz="2000" dirty="0">
                <a:latin typeface="Arial"/>
                <a:cs typeface="Arial"/>
              </a:rPr>
              <a:t> </a:t>
            </a:r>
            <a:r>
              <a:rPr lang="en-US" sz="2000" dirty="0" err="1">
                <a:latin typeface="Arial"/>
                <a:cs typeface="Arial"/>
              </a:rPr>
              <a:t>besteht</a:t>
            </a:r>
            <a:r>
              <a:rPr lang="en-US" sz="2000" dirty="0">
                <a:latin typeface="Arial"/>
                <a:cs typeface="Arial"/>
              </a:rPr>
              <a:t> </a:t>
            </a:r>
            <a:r>
              <a:rPr lang="en-US" sz="2000" dirty="0" err="1">
                <a:latin typeface="Arial"/>
                <a:cs typeface="Arial"/>
              </a:rPr>
              <a:t>aus</a:t>
            </a:r>
            <a:r>
              <a:rPr lang="en-US" sz="2000" dirty="0">
                <a:latin typeface="Arial"/>
                <a:cs typeface="Arial"/>
              </a:rPr>
              <a:t> </a:t>
            </a:r>
            <a:r>
              <a:rPr lang="en-US" sz="2000" dirty="0" err="1">
                <a:latin typeface="Arial"/>
                <a:cs typeface="Arial"/>
              </a:rPr>
              <a:t>Mitose</a:t>
            </a:r>
            <a:r>
              <a:rPr lang="en-US" sz="2000" dirty="0">
                <a:latin typeface="Arial"/>
                <a:cs typeface="Arial"/>
              </a:rPr>
              <a:t> und Interphase (G1, S, G2)</a:t>
            </a:r>
          </a:p>
          <a:p>
            <a:endParaRPr lang="en-US" sz="2000" dirty="0">
              <a:latin typeface="Arial"/>
              <a:cs typeface="Arial"/>
            </a:endParaRPr>
          </a:p>
          <a:p>
            <a:r>
              <a:rPr lang="en-US" sz="2000" dirty="0">
                <a:latin typeface="Arial"/>
                <a:cs typeface="Arial"/>
              </a:rPr>
              <a:t>- </a:t>
            </a:r>
            <a:r>
              <a:rPr lang="en-US" sz="2000" dirty="0" err="1">
                <a:latin typeface="Arial"/>
                <a:cs typeface="Arial"/>
              </a:rPr>
              <a:t>Checkpunkte</a:t>
            </a:r>
            <a:r>
              <a:rPr lang="en-US" sz="2000" dirty="0">
                <a:latin typeface="Arial"/>
                <a:cs typeface="Arial"/>
              </a:rPr>
              <a:t> </a:t>
            </a:r>
            <a:r>
              <a:rPr lang="en-US" sz="2000" dirty="0" err="1">
                <a:latin typeface="Arial"/>
                <a:cs typeface="Arial"/>
              </a:rPr>
              <a:t>zwischen</a:t>
            </a:r>
            <a:r>
              <a:rPr lang="en-US" sz="2000" dirty="0">
                <a:latin typeface="Arial"/>
                <a:cs typeface="Arial"/>
              </a:rPr>
              <a:t> den </a:t>
            </a:r>
            <a:r>
              <a:rPr lang="en-US" sz="2000" dirty="0" err="1">
                <a:latin typeface="Arial"/>
                <a:cs typeface="Arial"/>
              </a:rPr>
              <a:t>Teilschritten</a:t>
            </a:r>
            <a:r>
              <a:rPr lang="en-US" sz="2000" dirty="0">
                <a:latin typeface="Arial"/>
                <a:cs typeface="Arial"/>
              </a:rPr>
              <a:t>, um </a:t>
            </a:r>
            <a:r>
              <a:rPr lang="en-US" sz="2000" dirty="0" err="1">
                <a:latin typeface="Arial"/>
                <a:cs typeface="Arial"/>
              </a:rPr>
              <a:t>unkontrollierte</a:t>
            </a:r>
            <a:r>
              <a:rPr lang="en-US" sz="2000" dirty="0">
                <a:latin typeface="Arial"/>
                <a:cs typeface="Arial"/>
              </a:rPr>
              <a:t> </a:t>
            </a:r>
          </a:p>
          <a:p>
            <a:r>
              <a:rPr lang="en-US" sz="2000" dirty="0" err="1">
                <a:latin typeface="Arial"/>
                <a:cs typeface="Arial"/>
              </a:rPr>
              <a:t>Vermehrung</a:t>
            </a:r>
            <a:r>
              <a:rPr lang="en-US" sz="2000" dirty="0">
                <a:latin typeface="Arial"/>
                <a:cs typeface="Arial"/>
              </a:rPr>
              <a:t> </a:t>
            </a:r>
            <a:r>
              <a:rPr lang="en-US" sz="2000" dirty="0" err="1">
                <a:latin typeface="Arial"/>
                <a:cs typeface="Arial"/>
              </a:rPr>
              <a:t>fehlerhafter</a:t>
            </a:r>
            <a:r>
              <a:rPr lang="en-US" sz="2000" dirty="0">
                <a:latin typeface="Arial"/>
                <a:cs typeface="Arial"/>
              </a:rPr>
              <a:t> </a:t>
            </a:r>
            <a:r>
              <a:rPr lang="en-US" sz="2000" dirty="0" err="1">
                <a:latin typeface="Arial"/>
                <a:cs typeface="Arial"/>
              </a:rPr>
              <a:t>Zellen</a:t>
            </a:r>
            <a:r>
              <a:rPr lang="en-US" sz="2000" dirty="0">
                <a:latin typeface="Arial"/>
                <a:cs typeface="Arial"/>
              </a:rPr>
              <a:t> </a:t>
            </a:r>
            <a:r>
              <a:rPr lang="en-US" sz="2000" dirty="0" err="1">
                <a:latin typeface="Arial"/>
                <a:cs typeface="Arial"/>
              </a:rPr>
              <a:t>zu</a:t>
            </a:r>
            <a:r>
              <a:rPr lang="en-US" sz="2000" dirty="0">
                <a:latin typeface="Arial"/>
                <a:cs typeface="Arial"/>
              </a:rPr>
              <a:t> </a:t>
            </a:r>
            <a:r>
              <a:rPr lang="en-US" sz="2000" dirty="0" err="1">
                <a:latin typeface="Arial"/>
                <a:cs typeface="Arial"/>
              </a:rPr>
              <a:t>vermeiden</a:t>
            </a:r>
            <a:endParaRPr lang="en-US" sz="2000" dirty="0">
              <a:latin typeface="Arial"/>
              <a:cs typeface="Arial"/>
            </a:endParaRPr>
          </a:p>
          <a:p>
            <a:endParaRPr lang="en-US" sz="2000" dirty="0">
              <a:latin typeface="Arial"/>
              <a:cs typeface="Arial"/>
            </a:endParaRPr>
          </a:p>
          <a:p>
            <a:r>
              <a:rPr lang="en-US" sz="2000" dirty="0">
                <a:latin typeface="Arial"/>
                <a:cs typeface="Arial"/>
              </a:rPr>
              <a:t>- </a:t>
            </a:r>
            <a:r>
              <a:rPr lang="en-US" sz="2000" dirty="0" err="1">
                <a:latin typeface="Arial"/>
                <a:cs typeface="Arial"/>
              </a:rPr>
              <a:t>Checkpunkte</a:t>
            </a:r>
            <a:r>
              <a:rPr lang="en-US" sz="2000" dirty="0">
                <a:latin typeface="Arial"/>
                <a:cs typeface="Arial"/>
              </a:rPr>
              <a:t> </a:t>
            </a:r>
            <a:r>
              <a:rPr lang="en-US" sz="2000" dirty="0" err="1">
                <a:latin typeface="Arial"/>
                <a:cs typeface="Arial"/>
              </a:rPr>
              <a:t>reguliert</a:t>
            </a:r>
            <a:r>
              <a:rPr lang="en-US" sz="2000" dirty="0">
                <a:latin typeface="Arial"/>
                <a:cs typeface="Arial"/>
              </a:rPr>
              <a:t> </a:t>
            </a:r>
            <a:r>
              <a:rPr lang="en-US" sz="2000" dirty="0" err="1">
                <a:latin typeface="Arial"/>
                <a:cs typeface="Arial"/>
              </a:rPr>
              <a:t>durch</a:t>
            </a:r>
            <a:r>
              <a:rPr lang="en-US" sz="2000" dirty="0">
                <a:latin typeface="Arial"/>
                <a:cs typeface="Arial"/>
              </a:rPr>
              <a:t> </a:t>
            </a:r>
            <a:r>
              <a:rPr lang="en-US" sz="2000" dirty="0" err="1">
                <a:latin typeface="Arial"/>
                <a:cs typeface="Arial"/>
              </a:rPr>
              <a:t>Cyclin-abhängige</a:t>
            </a:r>
            <a:r>
              <a:rPr lang="en-US" sz="2000" dirty="0">
                <a:latin typeface="Arial"/>
                <a:cs typeface="Arial"/>
              </a:rPr>
              <a:t> </a:t>
            </a:r>
            <a:r>
              <a:rPr lang="en-US" sz="2000" dirty="0" err="1">
                <a:latin typeface="Arial"/>
                <a:cs typeface="Arial"/>
              </a:rPr>
              <a:t>Kinasen</a:t>
            </a:r>
            <a:r>
              <a:rPr lang="en-US" sz="2000" dirty="0">
                <a:latin typeface="Arial"/>
                <a:cs typeface="Arial"/>
              </a:rPr>
              <a:t> (</a:t>
            </a:r>
            <a:r>
              <a:rPr lang="en-US" sz="2000" dirty="0" err="1">
                <a:latin typeface="Arial"/>
                <a:cs typeface="Arial"/>
              </a:rPr>
              <a:t>Cdks</a:t>
            </a:r>
            <a:r>
              <a:rPr lang="en-US" sz="2000" dirty="0">
                <a:latin typeface="Arial"/>
                <a:cs typeface="Arial"/>
              </a:rPr>
              <a:t>) </a:t>
            </a:r>
            <a:r>
              <a:rPr lang="en-US" sz="2000" dirty="0" err="1">
                <a:latin typeface="Arial"/>
                <a:cs typeface="Arial"/>
              </a:rPr>
              <a:t>mit</a:t>
            </a:r>
            <a:r>
              <a:rPr lang="en-US" sz="2000" dirty="0">
                <a:latin typeface="Arial"/>
                <a:cs typeface="Arial"/>
              </a:rPr>
              <a:t> </a:t>
            </a:r>
            <a:r>
              <a:rPr lang="en-US" sz="2000" dirty="0" err="1">
                <a:latin typeface="Arial"/>
                <a:cs typeface="Arial"/>
              </a:rPr>
              <a:t>Cyclinen</a:t>
            </a:r>
            <a:endParaRPr lang="en-US" sz="2000" dirty="0">
              <a:latin typeface="Arial"/>
              <a:cs typeface="Arial"/>
            </a:endParaRPr>
          </a:p>
          <a:p>
            <a:endParaRPr lang="en-US" sz="2000" dirty="0">
              <a:latin typeface="Arial"/>
              <a:cs typeface="Arial"/>
            </a:endParaRPr>
          </a:p>
          <a:p>
            <a:r>
              <a:rPr lang="en-US" sz="2000" dirty="0">
                <a:latin typeface="Arial"/>
                <a:cs typeface="Arial"/>
              </a:rPr>
              <a:t>- Start der </a:t>
            </a:r>
            <a:r>
              <a:rPr lang="en-US" sz="2000" dirty="0" err="1">
                <a:latin typeface="Arial"/>
                <a:cs typeface="Arial"/>
              </a:rPr>
              <a:t>Zellteilung</a:t>
            </a:r>
            <a:r>
              <a:rPr lang="en-US" sz="2000" dirty="0">
                <a:latin typeface="Arial"/>
                <a:cs typeface="Arial"/>
              </a:rPr>
              <a:t> </a:t>
            </a:r>
            <a:r>
              <a:rPr lang="en-US" sz="2000" dirty="0" err="1">
                <a:latin typeface="Arial"/>
                <a:cs typeface="Arial"/>
              </a:rPr>
              <a:t>durch</a:t>
            </a:r>
            <a:r>
              <a:rPr lang="en-US" sz="2000" dirty="0">
                <a:latin typeface="Arial"/>
                <a:cs typeface="Arial"/>
              </a:rPr>
              <a:t> Cdk5-vermittelte </a:t>
            </a:r>
            <a:r>
              <a:rPr lang="en-US" sz="2000" dirty="0" err="1">
                <a:latin typeface="Arial"/>
                <a:cs typeface="Arial"/>
              </a:rPr>
              <a:t>Phosphorylierung</a:t>
            </a:r>
            <a:r>
              <a:rPr lang="en-US" sz="2000" dirty="0">
                <a:latin typeface="Arial"/>
                <a:cs typeface="Arial"/>
              </a:rPr>
              <a:t> von </a:t>
            </a:r>
          </a:p>
          <a:p>
            <a:r>
              <a:rPr lang="en-US" sz="2000" dirty="0">
                <a:latin typeface="Arial"/>
                <a:cs typeface="Arial"/>
              </a:rPr>
              <a:t>	Retinoblastoma-Protein</a:t>
            </a:r>
          </a:p>
          <a:p>
            <a:endParaRPr lang="en-US" sz="2000" dirty="0">
              <a:latin typeface="Arial"/>
              <a:cs typeface="Arial"/>
            </a:endParaRPr>
          </a:p>
          <a:p>
            <a:r>
              <a:rPr lang="en-US" sz="2000" dirty="0">
                <a:latin typeface="Arial"/>
                <a:cs typeface="Arial"/>
              </a:rPr>
              <a:t>- </a:t>
            </a:r>
            <a:r>
              <a:rPr lang="en-US" sz="2000" dirty="0" err="1">
                <a:latin typeface="Arial"/>
                <a:cs typeface="Arial"/>
              </a:rPr>
              <a:t>Unkontrollierte</a:t>
            </a:r>
            <a:r>
              <a:rPr lang="en-US" sz="2000" dirty="0">
                <a:latin typeface="Arial"/>
                <a:cs typeface="Arial"/>
              </a:rPr>
              <a:t> </a:t>
            </a:r>
            <a:r>
              <a:rPr lang="en-US" sz="2000" dirty="0" err="1">
                <a:latin typeface="Arial"/>
                <a:cs typeface="Arial"/>
              </a:rPr>
              <a:t>Vermehrung</a:t>
            </a:r>
            <a:r>
              <a:rPr lang="en-US" sz="2000" dirty="0">
                <a:latin typeface="Arial"/>
                <a:cs typeface="Arial"/>
              </a:rPr>
              <a:t> / </a:t>
            </a:r>
            <a:r>
              <a:rPr lang="en-US" sz="2000" dirty="0" err="1">
                <a:latin typeface="Arial"/>
                <a:cs typeface="Arial"/>
              </a:rPr>
              <a:t>fehlerhafte</a:t>
            </a:r>
            <a:r>
              <a:rPr lang="en-US" sz="2000" dirty="0">
                <a:latin typeface="Arial"/>
                <a:cs typeface="Arial"/>
              </a:rPr>
              <a:t> </a:t>
            </a:r>
            <a:r>
              <a:rPr lang="en-US" sz="2000" dirty="0" err="1">
                <a:latin typeface="Arial"/>
                <a:cs typeface="Arial"/>
              </a:rPr>
              <a:t>Checkpunktkontrolle</a:t>
            </a:r>
            <a:r>
              <a:rPr lang="en-US" sz="2000" dirty="0">
                <a:latin typeface="Arial"/>
                <a:cs typeface="Arial"/>
              </a:rPr>
              <a:t> </a:t>
            </a:r>
            <a:r>
              <a:rPr lang="en-US" sz="2000" dirty="0" err="1">
                <a:latin typeface="Arial"/>
                <a:cs typeface="Arial"/>
              </a:rPr>
              <a:t>können</a:t>
            </a:r>
            <a:r>
              <a:rPr lang="en-US" sz="2000" dirty="0">
                <a:latin typeface="Arial"/>
                <a:cs typeface="Arial"/>
              </a:rPr>
              <a:t> </a:t>
            </a:r>
            <a:r>
              <a:rPr lang="en-US" sz="2000" dirty="0" err="1">
                <a:latin typeface="Arial"/>
                <a:cs typeface="Arial"/>
              </a:rPr>
              <a:t>zu</a:t>
            </a:r>
            <a:endParaRPr lang="en-US" sz="2000" dirty="0">
              <a:latin typeface="Arial"/>
              <a:cs typeface="Arial"/>
            </a:endParaRPr>
          </a:p>
          <a:p>
            <a:r>
              <a:rPr lang="en-US" sz="2000" dirty="0">
                <a:latin typeface="Arial"/>
                <a:cs typeface="Arial"/>
              </a:rPr>
              <a:t>	Krebs </a:t>
            </a:r>
            <a:r>
              <a:rPr lang="en-US" sz="2000" dirty="0" err="1">
                <a:latin typeface="Arial"/>
                <a:cs typeface="Arial"/>
              </a:rPr>
              <a:t>führen</a:t>
            </a:r>
            <a:endParaRPr lang="en-US" sz="2000" dirty="0">
              <a:latin typeface="Arial"/>
              <a:cs typeface="Arial"/>
            </a:endParaRPr>
          </a:p>
          <a:p>
            <a:endParaRPr lang="en-US" sz="200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89015647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535222"/>
            <a:ext cx="9144000" cy="330573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932962" y="223312"/>
            <a:ext cx="734981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rgbClr val="3366FF"/>
                </a:solidFill>
                <a:latin typeface="Arial"/>
                <a:cs typeface="Arial"/>
              </a:rPr>
              <a:t>Die </a:t>
            </a:r>
            <a:r>
              <a:rPr lang="en-US" sz="2800" dirty="0" err="1">
                <a:solidFill>
                  <a:srgbClr val="3366FF"/>
                </a:solidFill>
                <a:latin typeface="Arial"/>
                <a:cs typeface="Arial"/>
              </a:rPr>
              <a:t>Mitose</a:t>
            </a:r>
            <a:r>
              <a:rPr lang="en-US" sz="2800" dirty="0">
                <a:solidFill>
                  <a:srgbClr val="3366FF"/>
                </a:solidFill>
                <a:latin typeface="Arial"/>
                <a:cs typeface="Arial"/>
              </a:rPr>
              <a:t> </a:t>
            </a:r>
            <a:r>
              <a:rPr lang="en-US" sz="2800" dirty="0" err="1">
                <a:solidFill>
                  <a:srgbClr val="3366FF"/>
                </a:solidFill>
                <a:latin typeface="Arial"/>
                <a:cs typeface="Arial"/>
              </a:rPr>
              <a:t>wird</a:t>
            </a:r>
            <a:r>
              <a:rPr lang="en-US" sz="2800" dirty="0">
                <a:solidFill>
                  <a:srgbClr val="3366FF"/>
                </a:solidFill>
                <a:latin typeface="Arial"/>
                <a:cs typeface="Arial"/>
              </a:rPr>
              <a:t> </a:t>
            </a:r>
            <a:r>
              <a:rPr lang="en-US" sz="2800" dirty="0" err="1">
                <a:solidFill>
                  <a:srgbClr val="3366FF"/>
                </a:solidFill>
                <a:latin typeface="Arial"/>
                <a:cs typeface="Arial"/>
              </a:rPr>
              <a:t>ebenfalls</a:t>
            </a:r>
            <a:r>
              <a:rPr lang="en-US" sz="2800" dirty="0">
                <a:solidFill>
                  <a:srgbClr val="3366FF"/>
                </a:solidFill>
                <a:latin typeface="Arial"/>
                <a:cs typeface="Arial"/>
              </a:rPr>
              <a:t> in </a:t>
            </a:r>
            <a:r>
              <a:rPr lang="en-US" sz="2800" dirty="0" err="1">
                <a:solidFill>
                  <a:srgbClr val="3366FF"/>
                </a:solidFill>
                <a:latin typeface="Arial"/>
                <a:cs typeface="Arial"/>
              </a:rPr>
              <a:t>Phasen</a:t>
            </a:r>
            <a:r>
              <a:rPr lang="en-US" sz="2800" dirty="0">
                <a:solidFill>
                  <a:srgbClr val="3366FF"/>
                </a:solidFill>
                <a:latin typeface="Arial"/>
                <a:cs typeface="Arial"/>
              </a:rPr>
              <a:t> </a:t>
            </a:r>
            <a:r>
              <a:rPr lang="en-US" sz="2800" dirty="0" err="1">
                <a:solidFill>
                  <a:srgbClr val="3366FF"/>
                </a:solidFill>
                <a:latin typeface="Arial"/>
                <a:cs typeface="Arial"/>
              </a:rPr>
              <a:t>unterteilt</a:t>
            </a:r>
            <a:endParaRPr lang="en-US" sz="2800" dirty="0">
              <a:solidFill>
                <a:srgbClr val="3366FF"/>
              </a:solidFill>
              <a:latin typeface="Arial"/>
              <a:cs typeface="Arial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902451" y="5218069"/>
            <a:ext cx="563024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dirty="0" err="1">
                <a:latin typeface="Arial"/>
                <a:cs typeface="Arial"/>
              </a:rPr>
              <a:t>Nur</a:t>
            </a:r>
            <a:r>
              <a:rPr lang="en-US" sz="2000" dirty="0">
                <a:latin typeface="Arial"/>
                <a:cs typeface="Arial"/>
              </a:rPr>
              <a:t> </a:t>
            </a:r>
            <a:r>
              <a:rPr lang="en-US" sz="2000" dirty="0" err="1">
                <a:latin typeface="Arial"/>
                <a:cs typeface="Arial"/>
              </a:rPr>
              <a:t>während</a:t>
            </a:r>
            <a:r>
              <a:rPr lang="en-US" sz="2000" dirty="0">
                <a:latin typeface="Arial"/>
                <a:cs typeface="Arial"/>
              </a:rPr>
              <a:t> der </a:t>
            </a:r>
            <a:r>
              <a:rPr lang="en-US" sz="2000" dirty="0" err="1">
                <a:latin typeface="Arial"/>
                <a:cs typeface="Arial"/>
              </a:rPr>
              <a:t>Mitose</a:t>
            </a:r>
            <a:r>
              <a:rPr lang="en-US" sz="2000" dirty="0">
                <a:latin typeface="Arial"/>
                <a:cs typeface="Arial"/>
              </a:rPr>
              <a:t> </a:t>
            </a:r>
            <a:r>
              <a:rPr lang="en-US" sz="2000" dirty="0" err="1">
                <a:latin typeface="Arial"/>
                <a:cs typeface="Arial"/>
              </a:rPr>
              <a:t>sind</a:t>
            </a:r>
            <a:r>
              <a:rPr lang="en-US" sz="2000" dirty="0">
                <a:latin typeface="Arial"/>
                <a:cs typeface="Arial"/>
              </a:rPr>
              <a:t> die </a:t>
            </a:r>
            <a:r>
              <a:rPr lang="en-US" sz="2000" dirty="0" err="1">
                <a:latin typeface="Arial"/>
                <a:cs typeface="Arial"/>
              </a:rPr>
              <a:t>Chromosomen</a:t>
            </a:r>
            <a:r>
              <a:rPr lang="en-US" sz="2000" dirty="0">
                <a:latin typeface="Arial"/>
                <a:cs typeface="Arial"/>
              </a:rPr>
              <a:t> </a:t>
            </a:r>
          </a:p>
          <a:p>
            <a:pPr algn="ctr"/>
            <a:r>
              <a:rPr lang="en-US" sz="2000" dirty="0" err="1">
                <a:latin typeface="Arial"/>
                <a:cs typeface="Arial"/>
              </a:rPr>
              <a:t>sichtbar</a:t>
            </a:r>
            <a:r>
              <a:rPr lang="en-US" sz="2000" dirty="0">
                <a:latin typeface="Arial"/>
                <a:cs typeface="Arial"/>
              </a:rPr>
              <a:t>, da stark </a:t>
            </a:r>
            <a:r>
              <a:rPr lang="en-US" sz="2000" dirty="0" err="1">
                <a:latin typeface="Arial"/>
                <a:cs typeface="Arial"/>
              </a:rPr>
              <a:t>kondensiert</a:t>
            </a:r>
            <a:endParaRPr lang="en-US" sz="200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9072173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932962" y="223312"/>
            <a:ext cx="734981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rgbClr val="3366FF"/>
                </a:solidFill>
                <a:latin typeface="Arial"/>
                <a:cs typeface="Arial"/>
              </a:rPr>
              <a:t>Die </a:t>
            </a:r>
            <a:r>
              <a:rPr lang="en-US" sz="2800" dirty="0" err="1">
                <a:solidFill>
                  <a:srgbClr val="3366FF"/>
                </a:solidFill>
                <a:latin typeface="Arial"/>
                <a:cs typeface="Arial"/>
              </a:rPr>
              <a:t>Mitose</a:t>
            </a:r>
            <a:r>
              <a:rPr lang="en-US" sz="2800" dirty="0">
                <a:solidFill>
                  <a:srgbClr val="3366FF"/>
                </a:solidFill>
                <a:latin typeface="Arial"/>
                <a:cs typeface="Arial"/>
              </a:rPr>
              <a:t> </a:t>
            </a:r>
            <a:r>
              <a:rPr lang="en-US" sz="2800" dirty="0" err="1">
                <a:solidFill>
                  <a:srgbClr val="3366FF"/>
                </a:solidFill>
                <a:latin typeface="Arial"/>
                <a:cs typeface="Arial"/>
              </a:rPr>
              <a:t>wird</a:t>
            </a:r>
            <a:r>
              <a:rPr lang="en-US" sz="2800" dirty="0">
                <a:solidFill>
                  <a:srgbClr val="3366FF"/>
                </a:solidFill>
                <a:latin typeface="Arial"/>
                <a:cs typeface="Arial"/>
              </a:rPr>
              <a:t> </a:t>
            </a:r>
            <a:r>
              <a:rPr lang="en-US" sz="2800" dirty="0" err="1">
                <a:solidFill>
                  <a:srgbClr val="3366FF"/>
                </a:solidFill>
                <a:latin typeface="Arial"/>
                <a:cs typeface="Arial"/>
              </a:rPr>
              <a:t>ebenfalls</a:t>
            </a:r>
            <a:r>
              <a:rPr lang="en-US" sz="2800" dirty="0">
                <a:solidFill>
                  <a:srgbClr val="3366FF"/>
                </a:solidFill>
                <a:latin typeface="Arial"/>
                <a:cs typeface="Arial"/>
              </a:rPr>
              <a:t> in </a:t>
            </a:r>
            <a:r>
              <a:rPr lang="en-US" sz="2800" dirty="0" err="1">
                <a:solidFill>
                  <a:srgbClr val="3366FF"/>
                </a:solidFill>
                <a:latin typeface="Arial"/>
                <a:cs typeface="Arial"/>
              </a:rPr>
              <a:t>Phasen</a:t>
            </a:r>
            <a:r>
              <a:rPr lang="en-US" sz="2800" dirty="0">
                <a:solidFill>
                  <a:srgbClr val="3366FF"/>
                </a:solidFill>
                <a:latin typeface="Arial"/>
                <a:cs typeface="Arial"/>
              </a:rPr>
              <a:t> </a:t>
            </a:r>
            <a:r>
              <a:rPr lang="en-US" sz="2800" dirty="0" err="1">
                <a:solidFill>
                  <a:srgbClr val="3366FF"/>
                </a:solidFill>
                <a:latin typeface="Arial"/>
                <a:cs typeface="Arial"/>
              </a:rPr>
              <a:t>unterteilt</a:t>
            </a:r>
            <a:endParaRPr lang="en-US" sz="2800" dirty="0">
              <a:solidFill>
                <a:srgbClr val="3366FF"/>
              </a:solidFill>
              <a:latin typeface="Arial"/>
              <a:cs typeface="Arial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46350" y="1010121"/>
            <a:ext cx="6608300" cy="563231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/>
                <a:cs typeface="Arial"/>
              </a:rPr>
              <a:t>4-5 </a:t>
            </a:r>
            <a:r>
              <a:rPr lang="en-US" dirty="0" err="1">
                <a:latin typeface="Arial"/>
                <a:cs typeface="Arial"/>
              </a:rPr>
              <a:t>Stadien</a:t>
            </a:r>
            <a:endParaRPr lang="en-US" dirty="0">
              <a:latin typeface="Arial"/>
              <a:cs typeface="Arial"/>
            </a:endParaRPr>
          </a:p>
          <a:p>
            <a:endParaRPr lang="en-US" dirty="0">
              <a:latin typeface="Arial"/>
              <a:cs typeface="Arial"/>
            </a:endParaRPr>
          </a:p>
          <a:p>
            <a:pPr marL="342900" indent="-342900">
              <a:buAutoNum type="arabicPeriod"/>
            </a:pPr>
            <a:r>
              <a:rPr lang="en-US" b="1" dirty="0">
                <a:latin typeface="Arial"/>
                <a:cs typeface="Arial"/>
              </a:rPr>
              <a:t>Prophase / </a:t>
            </a:r>
            <a:r>
              <a:rPr lang="en-US" b="1" dirty="0" err="1">
                <a:latin typeface="Arial"/>
                <a:cs typeface="Arial"/>
              </a:rPr>
              <a:t>Prometaphase</a:t>
            </a:r>
            <a:endParaRPr lang="en-US" b="1" dirty="0">
              <a:latin typeface="Arial"/>
              <a:cs typeface="Arial"/>
            </a:endParaRPr>
          </a:p>
          <a:p>
            <a:r>
              <a:rPr lang="en-US" dirty="0">
                <a:latin typeface="Arial"/>
                <a:cs typeface="Arial"/>
              </a:rPr>
              <a:t>		</a:t>
            </a:r>
            <a:r>
              <a:rPr lang="en-US" dirty="0" err="1">
                <a:latin typeface="Arial"/>
                <a:cs typeface="Arial"/>
              </a:rPr>
              <a:t>Chromosomen</a:t>
            </a:r>
            <a:r>
              <a:rPr lang="en-US" dirty="0">
                <a:latin typeface="Arial"/>
                <a:cs typeface="Arial"/>
              </a:rPr>
              <a:t> </a:t>
            </a:r>
            <a:r>
              <a:rPr lang="en-US" dirty="0" err="1">
                <a:latin typeface="Arial"/>
                <a:cs typeface="Arial"/>
              </a:rPr>
              <a:t>kondensieren</a:t>
            </a:r>
            <a:r>
              <a:rPr lang="en-US" dirty="0">
                <a:latin typeface="Arial"/>
                <a:cs typeface="Arial"/>
              </a:rPr>
              <a:t> und </a:t>
            </a:r>
            <a:r>
              <a:rPr lang="en-US" dirty="0" err="1">
                <a:latin typeface="Arial"/>
                <a:cs typeface="Arial"/>
              </a:rPr>
              <a:t>werden</a:t>
            </a:r>
            <a:r>
              <a:rPr lang="en-US" dirty="0">
                <a:latin typeface="Arial"/>
                <a:cs typeface="Arial"/>
              </a:rPr>
              <a:t> </a:t>
            </a:r>
            <a:r>
              <a:rPr lang="en-US" dirty="0" err="1">
                <a:latin typeface="Arial"/>
                <a:cs typeface="Arial"/>
              </a:rPr>
              <a:t>über</a:t>
            </a:r>
            <a:r>
              <a:rPr lang="en-US" dirty="0">
                <a:latin typeface="Arial"/>
                <a:cs typeface="Arial"/>
              </a:rPr>
              <a:t> </a:t>
            </a:r>
          </a:p>
          <a:p>
            <a:r>
              <a:rPr lang="en-US" dirty="0">
                <a:latin typeface="Arial"/>
                <a:cs typeface="Arial"/>
              </a:rPr>
              <a:t>		</a:t>
            </a:r>
            <a:r>
              <a:rPr lang="en-US" dirty="0" err="1">
                <a:latin typeface="Arial"/>
                <a:cs typeface="Arial"/>
              </a:rPr>
              <a:t>Kinetochor</a:t>
            </a:r>
            <a:r>
              <a:rPr lang="en-US" dirty="0">
                <a:latin typeface="Arial"/>
                <a:cs typeface="Arial"/>
              </a:rPr>
              <a:t> an </a:t>
            </a:r>
            <a:r>
              <a:rPr lang="en-US" i="1" dirty="0" err="1">
                <a:latin typeface="Arial"/>
                <a:cs typeface="Arial"/>
              </a:rPr>
              <a:t>Spindel</a:t>
            </a:r>
            <a:r>
              <a:rPr lang="en-US" dirty="0">
                <a:latin typeface="Arial"/>
                <a:cs typeface="Arial"/>
              </a:rPr>
              <a:t> </a:t>
            </a:r>
            <a:r>
              <a:rPr lang="en-US" dirty="0" err="1">
                <a:latin typeface="Arial"/>
                <a:cs typeface="Arial"/>
              </a:rPr>
              <a:t>angeheftet</a:t>
            </a:r>
            <a:r>
              <a:rPr lang="en-US" dirty="0">
                <a:latin typeface="Arial"/>
                <a:cs typeface="Arial"/>
              </a:rPr>
              <a:t>	</a:t>
            </a:r>
          </a:p>
          <a:p>
            <a:r>
              <a:rPr lang="en-US" dirty="0">
                <a:latin typeface="Arial"/>
                <a:cs typeface="Arial"/>
              </a:rPr>
              <a:t>		</a:t>
            </a:r>
            <a:r>
              <a:rPr lang="en-US" dirty="0" err="1">
                <a:latin typeface="Arial"/>
                <a:cs typeface="Arial"/>
              </a:rPr>
              <a:t>Abbau</a:t>
            </a:r>
            <a:r>
              <a:rPr lang="en-US" dirty="0">
                <a:latin typeface="Arial"/>
                <a:cs typeface="Arial"/>
              </a:rPr>
              <a:t> Nucleolus 	und </a:t>
            </a:r>
            <a:r>
              <a:rPr lang="en-US" dirty="0" err="1">
                <a:latin typeface="Arial"/>
                <a:cs typeface="Arial"/>
              </a:rPr>
              <a:t>Kernhülle</a:t>
            </a:r>
            <a:endParaRPr lang="en-US" dirty="0">
              <a:latin typeface="Arial"/>
              <a:cs typeface="Arial"/>
            </a:endParaRPr>
          </a:p>
          <a:p>
            <a:r>
              <a:rPr lang="en-US" dirty="0">
                <a:latin typeface="Arial"/>
                <a:cs typeface="Arial"/>
              </a:rPr>
              <a:t>		</a:t>
            </a:r>
            <a:r>
              <a:rPr lang="en-US" b="1" i="1" dirty="0" err="1">
                <a:latin typeface="Arial"/>
                <a:cs typeface="Arial"/>
              </a:rPr>
              <a:t>Frage</a:t>
            </a:r>
            <a:r>
              <a:rPr lang="en-US" i="1" dirty="0">
                <a:latin typeface="Arial"/>
                <a:cs typeface="Arial"/>
              </a:rPr>
              <a:t>: Was war </a:t>
            </a:r>
            <a:r>
              <a:rPr lang="en-US" i="1" dirty="0" err="1">
                <a:latin typeface="Arial"/>
                <a:cs typeface="Arial"/>
              </a:rPr>
              <a:t>nochmal</a:t>
            </a:r>
            <a:r>
              <a:rPr lang="en-US" i="1" dirty="0">
                <a:latin typeface="Arial"/>
                <a:cs typeface="Arial"/>
              </a:rPr>
              <a:t> der Nucleolus?</a:t>
            </a:r>
          </a:p>
          <a:p>
            <a:endParaRPr lang="en-US" dirty="0">
              <a:latin typeface="Arial"/>
              <a:cs typeface="Arial"/>
            </a:endParaRPr>
          </a:p>
          <a:p>
            <a:r>
              <a:rPr lang="en-US" b="1" dirty="0">
                <a:latin typeface="Arial"/>
                <a:cs typeface="Arial"/>
              </a:rPr>
              <a:t>2. Metaphase</a:t>
            </a:r>
          </a:p>
          <a:p>
            <a:r>
              <a:rPr lang="en-US" dirty="0">
                <a:latin typeface="Arial"/>
                <a:cs typeface="Arial"/>
              </a:rPr>
              <a:t>		</a:t>
            </a:r>
            <a:r>
              <a:rPr lang="en-US" dirty="0" err="1">
                <a:latin typeface="Arial"/>
                <a:cs typeface="Arial"/>
              </a:rPr>
              <a:t>Chromosomen</a:t>
            </a:r>
            <a:r>
              <a:rPr lang="en-US" dirty="0">
                <a:latin typeface="Arial"/>
                <a:cs typeface="Arial"/>
              </a:rPr>
              <a:t> </a:t>
            </a:r>
            <a:r>
              <a:rPr lang="en-US" dirty="0" err="1">
                <a:latin typeface="Arial"/>
                <a:cs typeface="Arial"/>
              </a:rPr>
              <a:t>ordnen</a:t>
            </a:r>
            <a:r>
              <a:rPr lang="en-US" dirty="0">
                <a:latin typeface="Arial"/>
                <a:cs typeface="Arial"/>
              </a:rPr>
              <a:t> </a:t>
            </a:r>
            <a:r>
              <a:rPr lang="en-US" dirty="0" err="1">
                <a:latin typeface="Arial"/>
                <a:cs typeface="Arial"/>
              </a:rPr>
              <a:t>sich</a:t>
            </a:r>
            <a:r>
              <a:rPr lang="en-US" dirty="0">
                <a:latin typeface="Arial"/>
                <a:cs typeface="Arial"/>
              </a:rPr>
              <a:t> an der </a:t>
            </a:r>
          </a:p>
          <a:p>
            <a:r>
              <a:rPr lang="en-US" dirty="0">
                <a:latin typeface="Arial"/>
                <a:cs typeface="Arial"/>
              </a:rPr>
              <a:t>		</a:t>
            </a:r>
            <a:r>
              <a:rPr lang="en-US" dirty="0" err="1">
                <a:latin typeface="Arial"/>
                <a:cs typeface="Arial"/>
              </a:rPr>
              <a:t>Äquatorialebene</a:t>
            </a:r>
            <a:r>
              <a:rPr lang="en-US" dirty="0">
                <a:latin typeface="Arial"/>
                <a:cs typeface="Arial"/>
              </a:rPr>
              <a:t> der </a:t>
            </a:r>
            <a:r>
              <a:rPr lang="en-US" dirty="0" err="1">
                <a:latin typeface="Arial"/>
                <a:cs typeface="Arial"/>
              </a:rPr>
              <a:t>Zelle</a:t>
            </a:r>
            <a:r>
              <a:rPr lang="en-US" dirty="0">
                <a:latin typeface="Arial"/>
                <a:cs typeface="Arial"/>
              </a:rPr>
              <a:t> an</a:t>
            </a:r>
          </a:p>
          <a:p>
            <a:r>
              <a:rPr lang="en-US" dirty="0">
                <a:latin typeface="Arial"/>
                <a:cs typeface="Arial"/>
              </a:rPr>
              <a:t>		</a:t>
            </a:r>
            <a:r>
              <a:rPr lang="en-US" dirty="0" err="1">
                <a:latin typeface="Arial"/>
                <a:cs typeface="Arial"/>
              </a:rPr>
              <a:t>Aufbau</a:t>
            </a:r>
            <a:r>
              <a:rPr lang="en-US" dirty="0">
                <a:latin typeface="Arial"/>
                <a:cs typeface="Arial"/>
              </a:rPr>
              <a:t> </a:t>
            </a:r>
            <a:r>
              <a:rPr lang="en-US" dirty="0" err="1">
                <a:latin typeface="Arial"/>
                <a:cs typeface="Arial"/>
              </a:rPr>
              <a:t>Spindelapparat</a:t>
            </a:r>
            <a:endParaRPr lang="en-US" dirty="0">
              <a:latin typeface="Arial"/>
              <a:cs typeface="Arial"/>
            </a:endParaRPr>
          </a:p>
          <a:p>
            <a:endParaRPr lang="en-US" dirty="0">
              <a:latin typeface="Arial"/>
              <a:cs typeface="Arial"/>
            </a:endParaRPr>
          </a:p>
          <a:p>
            <a:r>
              <a:rPr lang="en-US" b="1" dirty="0">
                <a:latin typeface="Arial"/>
                <a:cs typeface="Arial"/>
              </a:rPr>
              <a:t>3. Anaphase</a:t>
            </a:r>
            <a:r>
              <a:rPr lang="en-US" dirty="0">
                <a:latin typeface="Arial"/>
                <a:cs typeface="Arial"/>
              </a:rPr>
              <a:t>		</a:t>
            </a:r>
          </a:p>
          <a:p>
            <a:r>
              <a:rPr lang="en-US" dirty="0">
                <a:latin typeface="Arial"/>
                <a:cs typeface="Arial"/>
              </a:rPr>
              <a:t>		</a:t>
            </a:r>
            <a:r>
              <a:rPr lang="en-US" i="1" dirty="0" err="1">
                <a:latin typeface="Arial"/>
                <a:cs typeface="Arial"/>
              </a:rPr>
              <a:t>Schwester-Chromatiden</a:t>
            </a:r>
            <a:r>
              <a:rPr lang="en-US" i="1" dirty="0">
                <a:latin typeface="Arial"/>
                <a:cs typeface="Arial"/>
              </a:rPr>
              <a:t> </a:t>
            </a:r>
            <a:r>
              <a:rPr lang="en-US" dirty="0" err="1">
                <a:latin typeface="Arial"/>
                <a:cs typeface="Arial"/>
              </a:rPr>
              <a:t>trennen</a:t>
            </a:r>
            <a:r>
              <a:rPr lang="en-US" dirty="0">
                <a:latin typeface="Arial"/>
                <a:cs typeface="Arial"/>
              </a:rPr>
              <a:t> </a:t>
            </a:r>
            <a:r>
              <a:rPr lang="en-US" dirty="0" err="1">
                <a:latin typeface="Arial"/>
                <a:cs typeface="Arial"/>
              </a:rPr>
              <a:t>sich</a:t>
            </a:r>
            <a:r>
              <a:rPr lang="en-US" dirty="0">
                <a:latin typeface="Arial"/>
                <a:cs typeface="Arial"/>
              </a:rPr>
              <a:t> und </a:t>
            </a:r>
            <a:r>
              <a:rPr lang="en-US" dirty="0" err="1">
                <a:latin typeface="Arial"/>
                <a:cs typeface="Arial"/>
              </a:rPr>
              <a:t>wandern</a:t>
            </a:r>
            <a:r>
              <a:rPr lang="en-US" dirty="0">
                <a:latin typeface="Arial"/>
                <a:cs typeface="Arial"/>
              </a:rPr>
              <a:t> </a:t>
            </a:r>
            <a:r>
              <a:rPr lang="en-US" dirty="0" err="1">
                <a:latin typeface="Arial"/>
                <a:cs typeface="Arial"/>
              </a:rPr>
              <a:t>zu</a:t>
            </a:r>
            <a:r>
              <a:rPr lang="en-US" dirty="0">
                <a:latin typeface="Arial"/>
                <a:cs typeface="Arial"/>
              </a:rPr>
              <a:t> </a:t>
            </a:r>
          </a:p>
          <a:p>
            <a:r>
              <a:rPr lang="en-US" dirty="0">
                <a:latin typeface="Arial"/>
                <a:cs typeface="Arial"/>
              </a:rPr>
              <a:t>		</a:t>
            </a:r>
            <a:r>
              <a:rPr lang="en-US" dirty="0" err="1">
                <a:latin typeface="Arial"/>
                <a:cs typeface="Arial"/>
              </a:rPr>
              <a:t>entgegengesetzten</a:t>
            </a:r>
            <a:r>
              <a:rPr lang="en-US" dirty="0">
                <a:latin typeface="Arial"/>
                <a:cs typeface="Arial"/>
              </a:rPr>
              <a:t> </a:t>
            </a:r>
            <a:r>
              <a:rPr lang="en-US" dirty="0" err="1">
                <a:latin typeface="Arial"/>
                <a:cs typeface="Arial"/>
              </a:rPr>
              <a:t>Polen</a:t>
            </a:r>
            <a:endParaRPr lang="en-US" dirty="0">
              <a:latin typeface="Arial"/>
              <a:cs typeface="Arial"/>
            </a:endParaRPr>
          </a:p>
          <a:p>
            <a:endParaRPr lang="en-US" dirty="0">
              <a:latin typeface="Arial"/>
              <a:cs typeface="Arial"/>
            </a:endParaRPr>
          </a:p>
          <a:p>
            <a:r>
              <a:rPr lang="en-US" b="1" dirty="0">
                <a:latin typeface="Arial"/>
                <a:cs typeface="Arial"/>
              </a:rPr>
              <a:t>4. </a:t>
            </a:r>
            <a:r>
              <a:rPr lang="en-US" b="1" dirty="0" err="1">
                <a:latin typeface="Arial"/>
                <a:cs typeface="Arial"/>
              </a:rPr>
              <a:t>Telophase</a:t>
            </a:r>
            <a:r>
              <a:rPr lang="en-US" b="1" dirty="0">
                <a:latin typeface="Arial"/>
                <a:cs typeface="Arial"/>
              </a:rPr>
              <a:t>: </a:t>
            </a:r>
          </a:p>
          <a:p>
            <a:r>
              <a:rPr lang="en-US" dirty="0">
                <a:latin typeface="Arial"/>
                <a:cs typeface="Arial"/>
              </a:rPr>
              <a:t>		</a:t>
            </a:r>
            <a:r>
              <a:rPr lang="en-US" dirty="0" err="1">
                <a:latin typeface="Arial"/>
                <a:cs typeface="Arial"/>
              </a:rPr>
              <a:t>Entspiralisierung</a:t>
            </a:r>
            <a:r>
              <a:rPr lang="en-US" dirty="0">
                <a:latin typeface="Arial"/>
                <a:cs typeface="Arial"/>
              </a:rPr>
              <a:t> </a:t>
            </a:r>
            <a:r>
              <a:rPr lang="en-US" dirty="0" err="1">
                <a:latin typeface="Arial"/>
                <a:cs typeface="Arial"/>
              </a:rPr>
              <a:t>Chromosomen</a:t>
            </a:r>
            <a:r>
              <a:rPr lang="en-US" dirty="0">
                <a:latin typeface="Arial"/>
                <a:cs typeface="Arial"/>
              </a:rPr>
              <a:t>,</a:t>
            </a:r>
          </a:p>
          <a:p>
            <a:r>
              <a:rPr lang="en-US" dirty="0">
                <a:latin typeface="Arial"/>
                <a:cs typeface="Arial"/>
              </a:rPr>
              <a:t> 		</a:t>
            </a:r>
            <a:r>
              <a:rPr lang="en-US" dirty="0" err="1">
                <a:latin typeface="Arial"/>
                <a:cs typeface="Arial"/>
              </a:rPr>
              <a:t>Wiederherstellung</a:t>
            </a:r>
            <a:r>
              <a:rPr lang="en-US" dirty="0">
                <a:latin typeface="Arial"/>
                <a:cs typeface="Arial"/>
              </a:rPr>
              <a:t> von </a:t>
            </a:r>
            <a:r>
              <a:rPr lang="en-US" dirty="0" err="1">
                <a:latin typeface="Arial"/>
                <a:cs typeface="Arial"/>
              </a:rPr>
              <a:t>Kernhülle</a:t>
            </a:r>
            <a:r>
              <a:rPr lang="en-US" dirty="0">
                <a:latin typeface="Arial"/>
                <a:cs typeface="Arial"/>
              </a:rPr>
              <a:t> und Nucleolus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89645" y="1518999"/>
            <a:ext cx="2552315" cy="126223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03738" y="2781235"/>
            <a:ext cx="1279037" cy="132979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03738" y="4111027"/>
            <a:ext cx="1342241" cy="138322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901096" y="5474545"/>
            <a:ext cx="1613053" cy="12680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683709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99326" y="557894"/>
            <a:ext cx="3311542" cy="385777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611231" y="223312"/>
            <a:ext cx="466834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err="1">
                <a:solidFill>
                  <a:srgbClr val="3366FF"/>
                </a:solidFill>
                <a:latin typeface="Arial"/>
                <a:cs typeface="Arial"/>
              </a:rPr>
              <a:t>Wichtige</a:t>
            </a:r>
            <a:r>
              <a:rPr lang="en-US" sz="2800" dirty="0">
                <a:solidFill>
                  <a:srgbClr val="3366FF"/>
                </a:solidFill>
                <a:latin typeface="Arial"/>
                <a:cs typeface="Arial"/>
              </a:rPr>
              <a:t> </a:t>
            </a:r>
            <a:r>
              <a:rPr lang="en-US" sz="2800" dirty="0" err="1">
                <a:solidFill>
                  <a:srgbClr val="3366FF"/>
                </a:solidFill>
                <a:latin typeface="Arial"/>
                <a:cs typeface="Arial"/>
              </a:rPr>
              <a:t>Begriffe</a:t>
            </a:r>
            <a:r>
              <a:rPr lang="en-US" sz="2800" dirty="0">
                <a:solidFill>
                  <a:srgbClr val="3366FF"/>
                </a:solidFill>
                <a:latin typeface="Arial"/>
                <a:cs typeface="Arial"/>
              </a:rPr>
              <a:t> der </a:t>
            </a:r>
            <a:r>
              <a:rPr lang="en-US" sz="2800" dirty="0" err="1">
                <a:solidFill>
                  <a:srgbClr val="3366FF"/>
                </a:solidFill>
                <a:latin typeface="Arial"/>
                <a:cs typeface="Arial"/>
              </a:rPr>
              <a:t>Mitose</a:t>
            </a:r>
            <a:endParaRPr lang="en-US" sz="2800" dirty="0">
              <a:solidFill>
                <a:srgbClr val="3366FF"/>
              </a:solidFill>
              <a:latin typeface="Arial"/>
              <a:cs typeface="Arial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03059" y="1183285"/>
            <a:ext cx="5661976" cy="42473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>
                <a:latin typeface="Arial"/>
                <a:cs typeface="Arial"/>
              </a:rPr>
              <a:t>Schwesterchromatiden</a:t>
            </a:r>
            <a:r>
              <a:rPr lang="en-US" b="1" dirty="0">
                <a:latin typeface="Arial"/>
                <a:cs typeface="Arial"/>
              </a:rPr>
              <a:t>, </a:t>
            </a:r>
            <a:r>
              <a:rPr lang="en-US" b="1" dirty="0" err="1">
                <a:latin typeface="Arial"/>
                <a:cs typeface="Arial"/>
              </a:rPr>
              <a:t>verbunden</a:t>
            </a:r>
            <a:r>
              <a:rPr lang="en-US" b="1" dirty="0">
                <a:latin typeface="Arial"/>
                <a:cs typeface="Arial"/>
              </a:rPr>
              <a:t> am </a:t>
            </a:r>
            <a:r>
              <a:rPr lang="en-US" b="1" dirty="0" err="1">
                <a:latin typeface="Arial"/>
                <a:cs typeface="Arial"/>
              </a:rPr>
              <a:t>Centromer</a:t>
            </a:r>
            <a:endParaRPr lang="en-US" b="1" dirty="0">
              <a:latin typeface="Arial"/>
              <a:cs typeface="Arial"/>
            </a:endParaRPr>
          </a:p>
          <a:p>
            <a:endParaRPr lang="en-US" i="1" dirty="0">
              <a:latin typeface="Arial"/>
              <a:cs typeface="Arial"/>
            </a:endParaRPr>
          </a:p>
          <a:p>
            <a:pPr marL="285750" indent="-285750">
              <a:buFontTx/>
              <a:buChar char="-"/>
            </a:pPr>
            <a:r>
              <a:rPr lang="en-US" dirty="0" err="1">
                <a:latin typeface="Arial"/>
                <a:cs typeface="Arial"/>
              </a:rPr>
              <a:t>Haben</a:t>
            </a:r>
            <a:r>
              <a:rPr lang="en-US" dirty="0">
                <a:latin typeface="Arial"/>
                <a:cs typeface="Arial"/>
              </a:rPr>
              <a:t> </a:t>
            </a:r>
            <a:r>
              <a:rPr lang="en-US" dirty="0" err="1">
                <a:latin typeface="Arial"/>
                <a:cs typeface="Arial"/>
              </a:rPr>
              <a:t>identische</a:t>
            </a:r>
            <a:r>
              <a:rPr lang="en-US" dirty="0">
                <a:latin typeface="Arial"/>
                <a:cs typeface="Arial"/>
              </a:rPr>
              <a:t> DNA-</a:t>
            </a:r>
            <a:r>
              <a:rPr lang="en-US" dirty="0" err="1">
                <a:latin typeface="Arial"/>
                <a:cs typeface="Arial"/>
              </a:rPr>
              <a:t>Sequenz</a:t>
            </a:r>
            <a:r>
              <a:rPr lang="en-US" dirty="0">
                <a:latin typeface="Arial"/>
                <a:cs typeface="Arial"/>
              </a:rPr>
              <a:t> (</a:t>
            </a:r>
            <a:r>
              <a:rPr lang="en-US" dirty="0" err="1">
                <a:latin typeface="Arial"/>
                <a:cs typeface="Arial"/>
              </a:rPr>
              <a:t>durch</a:t>
            </a:r>
            <a:r>
              <a:rPr lang="en-US" dirty="0">
                <a:latin typeface="Arial"/>
                <a:cs typeface="Arial"/>
              </a:rPr>
              <a:t> </a:t>
            </a:r>
          </a:p>
          <a:p>
            <a:r>
              <a:rPr lang="en-US" dirty="0">
                <a:latin typeface="Arial"/>
                <a:cs typeface="Arial"/>
              </a:rPr>
              <a:t>	DNA-</a:t>
            </a:r>
            <a:r>
              <a:rPr lang="en-US" dirty="0" err="1">
                <a:latin typeface="Arial"/>
                <a:cs typeface="Arial"/>
              </a:rPr>
              <a:t>Replikation</a:t>
            </a:r>
            <a:r>
              <a:rPr lang="en-US" dirty="0">
                <a:latin typeface="Arial"/>
                <a:cs typeface="Arial"/>
              </a:rPr>
              <a:t> </a:t>
            </a:r>
            <a:r>
              <a:rPr lang="en-US" dirty="0" err="1">
                <a:latin typeface="Arial"/>
                <a:cs typeface="Arial"/>
              </a:rPr>
              <a:t>entstanden</a:t>
            </a:r>
            <a:r>
              <a:rPr lang="en-US" dirty="0">
                <a:latin typeface="Arial"/>
                <a:cs typeface="Arial"/>
              </a:rPr>
              <a:t>)</a:t>
            </a:r>
          </a:p>
          <a:p>
            <a:pPr marL="285750" indent="-285750">
              <a:buFontTx/>
              <a:buChar char="-"/>
            </a:pPr>
            <a:r>
              <a:rPr lang="en-US" dirty="0" err="1">
                <a:latin typeface="Arial"/>
                <a:cs typeface="Arial"/>
              </a:rPr>
              <a:t>Centromer</a:t>
            </a:r>
            <a:r>
              <a:rPr lang="en-US" dirty="0">
                <a:latin typeface="Arial"/>
                <a:cs typeface="Arial"/>
              </a:rPr>
              <a:t> </a:t>
            </a:r>
            <a:r>
              <a:rPr lang="en-US" dirty="0" err="1">
                <a:latin typeface="Arial"/>
                <a:cs typeface="Arial"/>
              </a:rPr>
              <a:t>mit</a:t>
            </a:r>
            <a:r>
              <a:rPr lang="en-US" dirty="0">
                <a:latin typeface="Arial"/>
                <a:cs typeface="Arial"/>
              </a:rPr>
              <a:t> </a:t>
            </a:r>
            <a:r>
              <a:rPr lang="en-US" b="1" dirty="0" err="1">
                <a:latin typeface="Arial"/>
                <a:cs typeface="Arial"/>
              </a:rPr>
              <a:t>Kinetochor</a:t>
            </a:r>
            <a:r>
              <a:rPr lang="en-US" dirty="0">
                <a:latin typeface="Arial"/>
                <a:cs typeface="Arial"/>
              </a:rPr>
              <a:t> </a:t>
            </a:r>
            <a:r>
              <a:rPr lang="en-US" dirty="0" err="1">
                <a:latin typeface="Arial"/>
                <a:cs typeface="Arial"/>
              </a:rPr>
              <a:t>ist</a:t>
            </a:r>
            <a:r>
              <a:rPr lang="en-US" dirty="0">
                <a:latin typeface="Arial"/>
                <a:cs typeface="Arial"/>
              </a:rPr>
              <a:t> </a:t>
            </a:r>
            <a:r>
              <a:rPr lang="en-US" dirty="0" err="1">
                <a:latin typeface="Arial"/>
                <a:cs typeface="Arial"/>
              </a:rPr>
              <a:t>Stelle</a:t>
            </a:r>
            <a:r>
              <a:rPr lang="en-US" dirty="0">
                <a:latin typeface="Arial"/>
                <a:cs typeface="Arial"/>
              </a:rPr>
              <a:t>, an </a:t>
            </a:r>
          </a:p>
          <a:p>
            <a:r>
              <a:rPr lang="en-US" dirty="0">
                <a:latin typeface="Arial"/>
                <a:cs typeface="Arial"/>
              </a:rPr>
              <a:t>	der die </a:t>
            </a:r>
            <a:r>
              <a:rPr lang="en-US" dirty="0" err="1">
                <a:latin typeface="Arial"/>
                <a:cs typeface="Arial"/>
              </a:rPr>
              <a:t>Spindelfasern</a:t>
            </a:r>
            <a:r>
              <a:rPr lang="en-US" dirty="0">
                <a:latin typeface="Arial"/>
                <a:cs typeface="Arial"/>
              </a:rPr>
              <a:t> </a:t>
            </a:r>
            <a:r>
              <a:rPr lang="en-US" dirty="0" err="1">
                <a:latin typeface="Arial"/>
                <a:cs typeface="Arial"/>
              </a:rPr>
              <a:t>angreifen</a:t>
            </a:r>
            <a:endParaRPr lang="en-US" dirty="0">
              <a:latin typeface="Arial"/>
              <a:cs typeface="Arial"/>
            </a:endParaRPr>
          </a:p>
          <a:p>
            <a:pPr marL="285750" indent="-285750">
              <a:buFontTx/>
              <a:buChar char="-"/>
            </a:pPr>
            <a:r>
              <a:rPr lang="en-US" i="1" dirty="0" err="1">
                <a:latin typeface="Arial"/>
                <a:cs typeface="Arial"/>
              </a:rPr>
              <a:t>Siehe</a:t>
            </a:r>
            <a:r>
              <a:rPr lang="en-US" i="1" dirty="0">
                <a:latin typeface="Arial"/>
                <a:cs typeface="Arial"/>
              </a:rPr>
              <a:t> </a:t>
            </a:r>
            <a:r>
              <a:rPr lang="en-US" i="1" dirty="0" err="1">
                <a:latin typeface="Arial"/>
                <a:cs typeface="Arial"/>
              </a:rPr>
              <a:t>Vorlesung</a:t>
            </a:r>
            <a:r>
              <a:rPr lang="en-US" i="1" dirty="0">
                <a:latin typeface="Arial"/>
                <a:cs typeface="Arial"/>
              </a:rPr>
              <a:t> </a:t>
            </a:r>
            <a:r>
              <a:rPr lang="en-US" i="1" dirty="0" err="1">
                <a:latin typeface="Arial"/>
                <a:cs typeface="Arial"/>
              </a:rPr>
              <a:t>Zellkern</a:t>
            </a:r>
            <a:endParaRPr lang="en-US" i="1" dirty="0">
              <a:latin typeface="Arial"/>
              <a:cs typeface="Arial"/>
            </a:endParaRPr>
          </a:p>
          <a:p>
            <a:pPr marL="285750" indent="-285750">
              <a:buFontTx/>
              <a:buChar char="-"/>
            </a:pPr>
            <a:endParaRPr lang="en-US" dirty="0">
              <a:latin typeface="Arial"/>
              <a:cs typeface="Arial"/>
            </a:endParaRPr>
          </a:p>
          <a:p>
            <a:endParaRPr lang="en-US" dirty="0">
              <a:latin typeface="Arial"/>
              <a:cs typeface="Arial"/>
            </a:endParaRPr>
          </a:p>
          <a:p>
            <a:endParaRPr lang="en-US" dirty="0">
              <a:latin typeface="Arial"/>
              <a:cs typeface="Arial"/>
            </a:endParaRPr>
          </a:p>
          <a:p>
            <a:r>
              <a:rPr lang="en-US" b="1" u="sng" dirty="0" err="1">
                <a:latin typeface="Arial"/>
                <a:cs typeface="Arial"/>
              </a:rPr>
              <a:t>Spindelapparat</a:t>
            </a:r>
            <a:endParaRPr lang="en-US" b="1" u="sng" dirty="0">
              <a:latin typeface="Arial"/>
              <a:cs typeface="Arial"/>
            </a:endParaRPr>
          </a:p>
          <a:p>
            <a:endParaRPr lang="en-US" i="1" dirty="0">
              <a:latin typeface="Arial"/>
              <a:cs typeface="Arial"/>
            </a:endParaRPr>
          </a:p>
          <a:p>
            <a:pPr marL="285750" indent="-285750">
              <a:buFontTx/>
              <a:buChar char="-"/>
            </a:pPr>
            <a:r>
              <a:rPr lang="en-US" dirty="0" err="1">
                <a:latin typeface="Arial"/>
                <a:cs typeface="Arial"/>
              </a:rPr>
              <a:t>Mikrotubuli</a:t>
            </a:r>
            <a:r>
              <a:rPr lang="en-US" dirty="0">
                <a:latin typeface="Arial"/>
                <a:cs typeface="Arial"/>
              </a:rPr>
              <a:t>, </a:t>
            </a:r>
            <a:r>
              <a:rPr lang="en-US" dirty="0" err="1">
                <a:latin typeface="Arial"/>
                <a:cs typeface="Arial"/>
              </a:rPr>
              <a:t>aus</a:t>
            </a:r>
            <a:r>
              <a:rPr lang="en-US" dirty="0">
                <a:latin typeface="Arial"/>
                <a:cs typeface="Arial"/>
              </a:rPr>
              <a:t> Tubulin </a:t>
            </a:r>
            <a:r>
              <a:rPr lang="en-US" dirty="0" err="1">
                <a:latin typeface="Arial"/>
                <a:cs typeface="Arial"/>
              </a:rPr>
              <a:t>zusammengesetzt</a:t>
            </a:r>
            <a:endParaRPr lang="en-US" dirty="0">
              <a:latin typeface="Arial"/>
              <a:cs typeface="Arial"/>
            </a:endParaRPr>
          </a:p>
          <a:p>
            <a:pPr marL="285750" indent="-285750">
              <a:buFontTx/>
              <a:buChar char="-"/>
            </a:pPr>
            <a:r>
              <a:rPr lang="en-US" dirty="0" err="1">
                <a:latin typeface="Arial"/>
                <a:cs typeface="Arial"/>
              </a:rPr>
              <a:t>Motorproteine</a:t>
            </a:r>
            <a:endParaRPr lang="en-US" dirty="0">
              <a:latin typeface="Arial"/>
              <a:cs typeface="Arial"/>
            </a:endParaRPr>
          </a:p>
          <a:p>
            <a:pPr marL="285750" indent="-285750">
              <a:buFontTx/>
              <a:buChar char="-"/>
            </a:pPr>
            <a:r>
              <a:rPr lang="en-US" i="1" dirty="0" err="1">
                <a:latin typeface="Arial"/>
                <a:cs typeface="Arial"/>
              </a:rPr>
              <a:t>Siehe</a:t>
            </a:r>
            <a:r>
              <a:rPr lang="en-US" i="1" dirty="0">
                <a:latin typeface="Arial"/>
                <a:cs typeface="Arial"/>
              </a:rPr>
              <a:t> </a:t>
            </a:r>
            <a:r>
              <a:rPr lang="en-US" i="1" dirty="0" err="1">
                <a:latin typeface="Arial"/>
                <a:cs typeface="Arial"/>
              </a:rPr>
              <a:t>Vorlesung</a:t>
            </a:r>
            <a:r>
              <a:rPr lang="en-US" i="1" dirty="0">
                <a:latin typeface="Arial"/>
                <a:cs typeface="Arial"/>
              </a:rPr>
              <a:t> </a:t>
            </a:r>
            <a:r>
              <a:rPr lang="en-US" i="1" dirty="0" err="1">
                <a:latin typeface="Arial"/>
                <a:cs typeface="Arial"/>
              </a:rPr>
              <a:t>Zytoskelett</a:t>
            </a:r>
            <a:endParaRPr lang="en-US" i="1" dirty="0">
              <a:latin typeface="Arial"/>
              <a:cs typeface="Arial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29851" y="4626061"/>
            <a:ext cx="2143820" cy="1802052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8067068" y="864021"/>
            <a:ext cx="822581" cy="85318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683709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8150" y="189111"/>
            <a:ext cx="7807303" cy="570812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90662" y="231157"/>
            <a:ext cx="8263695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800" dirty="0" err="1">
                <a:solidFill>
                  <a:srgbClr val="3366FF"/>
                </a:solidFill>
                <a:latin typeface="Arial"/>
                <a:cs typeface="Arial"/>
              </a:rPr>
              <a:t>Zellteilung</a:t>
            </a:r>
            <a:endParaRPr lang="en-US" sz="2800" dirty="0">
              <a:solidFill>
                <a:srgbClr val="3366FF"/>
              </a:solidFill>
              <a:latin typeface="Arial"/>
              <a:cs typeface="Arial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22802" y="5968429"/>
            <a:ext cx="758340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dirty="0" err="1">
                <a:latin typeface="Arial"/>
                <a:cs typeface="Arial"/>
              </a:rPr>
              <a:t>Während</a:t>
            </a:r>
            <a:r>
              <a:rPr lang="en-US" sz="2000" dirty="0">
                <a:latin typeface="Arial"/>
                <a:cs typeface="Arial"/>
              </a:rPr>
              <a:t> </a:t>
            </a:r>
            <a:r>
              <a:rPr lang="en-US" sz="2000" b="1" dirty="0">
                <a:latin typeface="Arial"/>
                <a:cs typeface="Arial"/>
              </a:rPr>
              <a:t>das </a:t>
            </a:r>
            <a:r>
              <a:rPr lang="en-US" sz="2000" b="1" dirty="0" err="1">
                <a:latin typeface="Arial"/>
                <a:cs typeface="Arial"/>
              </a:rPr>
              <a:t>Zellwachstum</a:t>
            </a:r>
            <a:r>
              <a:rPr lang="en-US" sz="2000" b="1" dirty="0">
                <a:latin typeface="Arial"/>
                <a:cs typeface="Arial"/>
              </a:rPr>
              <a:t> </a:t>
            </a:r>
            <a:r>
              <a:rPr lang="en-US" sz="2000" dirty="0" err="1">
                <a:latin typeface="Arial"/>
                <a:cs typeface="Arial"/>
              </a:rPr>
              <a:t>kontinuerlich</a:t>
            </a:r>
            <a:r>
              <a:rPr lang="en-US" sz="2000" dirty="0">
                <a:latin typeface="Arial"/>
                <a:cs typeface="Arial"/>
              </a:rPr>
              <a:t> </a:t>
            </a:r>
            <a:r>
              <a:rPr lang="en-US" sz="2000" dirty="0" err="1">
                <a:latin typeface="Arial"/>
                <a:cs typeface="Arial"/>
              </a:rPr>
              <a:t>verläuft</a:t>
            </a:r>
            <a:r>
              <a:rPr lang="en-US" sz="2000" dirty="0">
                <a:latin typeface="Arial"/>
                <a:cs typeface="Arial"/>
              </a:rPr>
              <a:t>, </a:t>
            </a:r>
            <a:r>
              <a:rPr lang="en-US" sz="2000" dirty="0" err="1">
                <a:latin typeface="Arial"/>
                <a:cs typeface="Arial"/>
              </a:rPr>
              <a:t>geschieht</a:t>
            </a:r>
            <a:r>
              <a:rPr lang="en-US" sz="2000" dirty="0">
                <a:latin typeface="Arial"/>
                <a:cs typeface="Arial"/>
              </a:rPr>
              <a:t> die </a:t>
            </a:r>
          </a:p>
          <a:p>
            <a:pPr algn="ctr"/>
            <a:r>
              <a:rPr lang="en-US" sz="2000" b="1" dirty="0" err="1">
                <a:latin typeface="Arial"/>
                <a:cs typeface="Arial"/>
              </a:rPr>
              <a:t>Zellteilung</a:t>
            </a:r>
            <a:r>
              <a:rPr lang="en-US" sz="2000" b="1" dirty="0">
                <a:latin typeface="Arial"/>
                <a:cs typeface="Arial"/>
              </a:rPr>
              <a:t> </a:t>
            </a:r>
            <a:r>
              <a:rPr lang="en-US" sz="2000" dirty="0" err="1">
                <a:latin typeface="Arial"/>
                <a:cs typeface="Arial"/>
              </a:rPr>
              <a:t>diskontinuierlich</a:t>
            </a:r>
            <a:r>
              <a:rPr lang="en-US" sz="2000" dirty="0">
                <a:latin typeface="Arial"/>
                <a:cs typeface="Arial"/>
              </a:rPr>
              <a:t> (auf </a:t>
            </a:r>
            <a:r>
              <a:rPr lang="en-US" sz="2000" dirty="0" err="1">
                <a:latin typeface="Arial"/>
                <a:cs typeface="Arial"/>
              </a:rPr>
              <a:t>einen</a:t>
            </a:r>
            <a:r>
              <a:rPr lang="en-US" sz="2000" dirty="0">
                <a:latin typeface="Arial"/>
                <a:cs typeface="Arial"/>
              </a:rPr>
              <a:t> </a:t>
            </a:r>
            <a:r>
              <a:rPr lang="en-US" sz="2000" dirty="0" err="1">
                <a:latin typeface="Arial"/>
                <a:cs typeface="Arial"/>
              </a:rPr>
              <a:t>Schlag</a:t>
            </a:r>
            <a:r>
              <a:rPr lang="en-US" sz="2000" dirty="0">
                <a:latin typeface="Arial"/>
                <a:cs typeface="Arial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64683709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3400" y="10949"/>
            <a:ext cx="7961282" cy="678226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90662" y="72422"/>
            <a:ext cx="8263695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800" dirty="0" err="1">
                <a:solidFill>
                  <a:srgbClr val="3366FF"/>
                </a:solidFill>
                <a:latin typeface="Arial"/>
                <a:cs typeface="Arial"/>
              </a:rPr>
              <a:t>Zellzyklus</a:t>
            </a:r>
            <a:r>
              <a:rPr lang="en-US" sz="2800" dirty="0">
                <a:solidFill>
                  <a:srgbClr val="3366FF"/>
                </a:solidFill>
                <a:latin typeface="Arial"/>
                <a:cs typeface="Arial"/>
              </a:rPr>
              <a:t>: Interphase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289718" y="5851053"/>
            <a:ext cx="6979388" cy="101566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000" dirty="0" err="1">
                <a:latin typeface="Arial"/>
                <a:cs typeface="Arial"/>
              </a:rPr>
              <a:t>Während</a:t>
            </a:r>
            <a:r>
              <a:rPr lang="en-US" sz="2000" dirty="0">
                <a:latin typeface="Arial"/>
                <a:cs typeface="Arial"/>
              </a:rPr>
              <a:t> der Interphase </a:t>
            </a:r>
            <a:r>
              <a:rPr lang="en-US" sz="2000" dirty="0" err="1">
                <a:latin typeface="Arial"/>
                <a:cs typeface="Arial"/>
              </a:rPr>
              <a:t>nimmt</a:t>
            </a:r>
            <a:r>
              <a:rPr lang="en-US" sz="2000" dirty="0">
                <a:latin typeface="Arial"/>
                <a:cs typeface="Arial"/>
              </a:rPr>
              <a:t> die </a:t>
            </a:r>
            <a:r>
              <a:rPr lang="en-US" sz="2000" dirty="0" err="1">
                <a:latin typeface="Arial"/>
                <a:cs typeface="Arial"/>
              </a:rPr>
              <a:t>Zellgröße</a:t>
            </a:r>
            <a:r>
              <a:rPr lang="en-US" sz="2000" dirty="0">
                <a:latin typeface="Arial"/>
                <a:cs typeface="Arial"/>
              </a:rPr>
              <a:t> </a:t>
            </a:r>
            <a:r>
              <a:rPr lang="en-US" sz="2000" dirty="0" err="1">
                <a:latin typeface="Arial"/>
                <a:cs typeface="Arial"/>
              </a:rPr>
              <a:t>zu</a:t>
            </a:r>
            <a:endParaRPr lang="en-US" sz="2000" dirty="0">
              <a:latin typeface="Arial"/>
              <a:cs typeface="Arial"/>
            </a:endParaRPr>
          </a:p>
          <a:p>
            <a:r>
              <a:rPr lang="en-US" sz="2000" dirty="0">
                <a:latin typeface="Arial"/>
                <a:cs typeface="Arial"/>
              </a:rPr>
              <a:t>Die DNA der </a:t>
            </a:r>
            <a:r>
              <a:rPr lang="en-US" sz="2000" dirty="0" err="1">
                <a:latin typeface="Arial"/>
                <a:cs typeface="Arial"/>
              </a:rPr>
              <a:t>Chromosomen</a:t>
            </a:r>
            <a:r>
              <a:rPr lang="en-US" sz="2000" dirty="0">
                <a:latin typeface="Arial"/>
                <a:cs typeface="Arial"/>
              </a:rPr>
              <a:t> </a:t>
            </a:r>
            <a:r>
              <a:rPr lang="en-US" sz="2000" dirty="0" err="1">
                <a:latin typeface="Arial"/>
                <a:cs typeface="Arial"/>
              </a:rPr>
              <a:t>wird</a:t>
            </a:r>
            <a:r>
              <a:rPr lang="en-US" sz="2000" dirty="0">
                <a:latin typeface="Arial"/>
                <a:cs typeface="Arial"/>
              </a:rPr>
              <a:t> </a:t>
            </a:r>
            <a:r>
              <a:rPr lang="en-US" sz="2000" dirty="0" err="1">
                <a:latin typeface="Arial"/>
                <a:cs typeface="Arial"/>
              </a:rPr>
              <a:t>repliziert</a:t>
            </a:r>
            <a:r>
              <a:rPr lang="en-US" sz="2000" dirty="0">
                <a:latin typeface="Arial"/>
                <a:cs typeface="Arial"/>
              </a:rPr>
              <a:t> (S-Phase)</a:t>
            </a:r>
          </a:p>
          <a:p>
            <a:r>
              <a:rPr lang="en-US" sz="2000" dirty="0">
                <a:latin typeface="Arial"/>
                <a:cs typeface="Arial"/>
              </a:rPr>
              <a:t>Das </a:t>
            </a:r>
            <a:r>
              <a:rPr lang="en-US" sz="2000" dirty="0" err="1">
                <a:latin typeface="Arial"/>
                <a:cs typeface="Arial"/>
              </a:rPr>
              <a:t>Centrosom</a:t>
            </a:r>
            <a:r>
              <a:rPr lang="en-US" sz="2000" dirty="0">
                <a:latin typeface="Arial"/>
                <a:cs typeface="Arial"/>
              </a:rPr>
              <a:t> </a:t>
            </a:r>
            <a:r>
              <a:rPr lang="en-US" sz="2000" dirty="0" err="1">
                <a:latin typeface="Arial"/>
                <a:cs typeface="Arial"/>
              </a:rPr>
              <a:t>verdoppelt</a:t>
            </a:r>
            <a:r>
              <a:rPr lang="en-US" sz="2000" dirty="0">
                <a:latin typeface="Arial"/>
                <a:cs typeface="Arial"/>
              </a:rPr>
              <a:t> </a:t>
            </a:r>
            <a:r>
              <a:rPr lang="en-US" sz="2000" dirty="0" err="1">
                <a:latin typeface="Arial"/>
                <a:cs typeface="Arial"/>
              </a:rPr>
              <a:t>sich</a:t>
            </a:r>
            <a:endParaRPr lang="en-US" sz="200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48056182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6027" y="618867"/>
            <a:ext cx="4589163" cy="3947517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54392" y="1212145"/>
            <a:ext cx="3348872" cy="277272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477794" y="4471295"/>
            <a:ext cx="6384654" cy="22467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US" sz="2000" dirty="0" err="1">
                <a:latin typeface="Arial"/>
                <a:cs typeface="Arial"/>
              </a:rPr>
              <a:t>Kondensation</a:t>
            </a:r>
            <a:r>
              <a:rPr lang="en-US" sz="2000" dirty="0">
                <a:latin typeface="Arial"/>
                <a:cs typeface="Arial"/>
              </a:rPr>
              <a:t> der </a:t>
            </a:r>
            <a:r>
              <a:rPr lang="en-US" sz="2000" dirty="0" err="1">
                <a:latin typeface="Arial"/>
                <a:cs typeface="Arial"/>
              </a:rPr>
              <a:t>Chromosomen</a:t>
            </a:r>
            <a:endParaRPr lang="en-US" sz="2000" dirty="0">
              <a:latin typeface="Arial"/>
              <a:cs typeface="Arial"/>
            </a:endParaRPr>
          </a:p>
          <a:p>
            <a:r>
              <a:rPr lang="en-US" sz="2000" dirty="0">
                <a:latin typeface="Arial"/>
                <a:cs typeface="Arial"/>
              </a:rPr>
              <a:t>	(</a:t>
            </a:r>
            <a:r>
              <a:rPr lang="en-US" sz="2000" dirty="0" err="1">
                <a:latin typeface="Arial"/>
                <a:cs typeface="Arial"/>
              </a:rPr>
              <a:t>Histonphosphorylierung</a:t>
            </a:r>
            <a:r>
              <a:rPr lang="en-US" sz="2000" dirty="0">
                <a:latin typeface="Arial"/>
                <a:cs typeface="Arial"/>
              </a:rPr>
              <a:t>, </a:t>
            </a:r>
            <a:r>
              <a:rPr lang="en-US" sz="2000" dirty="0" err="1">
                <a:latin typeface="Arial"/>
                <a:cs typeface="Arial"/>
              </a:rPr>
              <a:t>Condensine</a:t>
            </a:r>
            <a:r>
              <a:rPr lang="en-US" sz="2000" dirty="0">
                <a:latin typeface="Arial"/>
                <a:cs typeface="Arial"/>
              </a:rPr>
              <a:t>)</a:t>
            </a:r>
          </a:p>
          <a:p>
            <a:pPr marL="285750" indent="-285750">
              <a:buFontTx/>
              <a:buChar char="-"/>
            </a:pPr>
            <a:r>
              <a:rPr lang="en-US" sz="2000" dirty="0">
                <a:latin typeface="Arial"/>
                <a:cs typeface="Arial"/>
              </a:rPr>
              <a:t>2 </a:t>
            </a:r>
            <a:r>
              <a:rPr lang="en-US" sz="2000" dirty="0" err="1">
                <a:latin typeface="Arial"/>
                <a:cs typeface="Arial"/>
              </a:rPr>
              <a:t>Schwesterchromatiden</a:t>
            </a:r>
            <a:r>
              <a:rPr lang="en-US" sz="2000" dirty="0">
                <a:latin typeface="Arial"/>
                <a:cs typeface="Arial"/>
              </a:rPr>
              <a:t> </a:t>
            </a:r>
            <a:r>
              <a:rPr lang="en-US" sz="2000" dirty="0" err="1">
                <a:latin typeface="Arial"/>
                <a:cs typeface="Arial"/>
              </a:rPr>
              <a:t>vorhanden</a:t>
            </a:r>
            <a:endParaRPr lang="en-US" sz="2000" dirty="0">
              <a:latin typeface="Arial"/>
              <a:cs typeface="Arial"/>
            </a:endParaRPr>
          </a:p>
          <a:p>
            <a:pPr marL="285750" indent="-285750">
              <a:buFontTx/>
              <a:buChar char="-"/>
            </a:pPr>
            <a:r>
              <a:rPr lang="en-US" sz="2000" dirty="0" err="1">
                <a:latin typeface="Arial"/>
                <a:cs typeface="Arial"/>
              </a:rPr>
              <a:t>Bildung</a:t>
            </a:r>
            <a:r>
              <a:rPr lang="en-US" sz="2000" dirty="0">
                <a:latin typeface="Arial"/>
                <a:cs typeface="Arial"/>
              </a:rPr>
              <a:t> </a:t>
            </a:r>
            <a:r>
              <a:rPr lang="en-US" sz="2000" dirty="0" err="1">
                <a:latin typeface="Arial"/>
                <a:cs typeface="Arial"/>
              </a:rPr>
              <a:t>Mitosespindel</a:t>
            </a:r>
            <a:endParaRPr lang="en-US" sz="2000" dirty="0">
              <a:latin typeface="Arial"/>
              <a:cs typeface="Arial"/>
            </a:endParaRPr>
          </a:p>
          <a:p>
            <a:pPr marL="285750" indent="-285750">
              <a:buFontTx/>
              <a:buChar char="-"/>
            </a:pPr>
            <a:r>
              <a:rPr lang="en-US" sz="2000" dirty="0">
                <a:latin typeface="Arial"/>
                <a:cs typeface="Arial"/>
              </a:rPr>
              <a:t>Centromere -&gt; </a:t>
            </a:r>
            <a:r>
              <a:rPr lang="en-US" sz="2000" dirty="0" err="1">
                <a:latin typeface="Arial"/>
                <a:cs typeface="Arial"/>
              </a:rPr>
              <a:t>Kinetochoren</a:t>
            </a:r>
            <a:r>
              <a:rPr lang="en-US" sz="2000" dirty="0">
                <a:latin typeface="Arial"/>
                <a:cs typeface="Arial"/>
              </a:rPr>
              <a:t> </a:t>
            </a:r>
          </a:p>
          <a:p>
            <a:r>
              <a:rPr lang="en-US" sz="2000" dirty="0">
                <a:latin typeface="Arial"/>
                <a:cs typeface="Arial"/>
              </a:rPr>
              <a:t>	</a:t>
            </a:r>
            <a:r>
              <a:rPr lang="en-US" sz="2000" i="1" dirty="0">
                <a:latin typeface="Arial"/>
                <a:cs typeface="Arial"/>
              </a:rPr>
              <a:t>(</a:t>
            </a:r>
            <a:r>
              <a:rPr lang="en-US" sz="2000" i="1" dirty="0" err="1">
                <a:latin typeface="Arial"/>
                <a:cs typeface="Arial"/>
              </a:rPr>
              <a:t>nicht</a:t>
            </a:r>
            <a:r>
              <a:rPr lang="en-US" sz="2000" i="1" dirty="0">
                <a:latin typeface="Arial"/>
                <a:cs typeface="Arial"/>
              </a:rPr>
              <a:t> </a:t>
            </a:r>
            <a:r>
              <a:rPr lang="en-US" sz="2000" i="1" dirty="0" err="1">
                <a:latin typeface="Arial"/>
                <a:cs typeface="Arial"/>
              </a:rPr>
              <a:t>Centromer</a:t>
            </a:r>
            <a:r>
              <a:rPr lang="en-US" sz="2000" i="1" dirty="0">
                <a:latin typeface="Arial"/>
                <a:cs typeface="Arial"/>
              </a:rPr>
              <a:t> und </a:t>
            </a:r>
            <a:r>
              <a:rPr lang="en-US" sz="2000" i="1" dirty="0" err="1">
                <a:latin typeface="Arial"/>
                <a:cs typeface="Arial"/>
              </a:rPr>
              <a:t>Centrosom</a:t>
            </a:r>
            <a:r>
              <a:rPr lang="en-US" sz="2000" i="1" dirty="0">
                <a:latin typeface="Arial"/>
                <a:cs typeface="Arial"/>
              </a:rPr>
              <a:t> </a:t>
            </a:r>
            <a:r>
              <a:rPr lang="en-US" sz="2000" i="1" dirty="0" err="1">
                <a:latin typeface="Arial"/>
                <a:cs typeface="Arial"/>
              </a:rPr>
              <a:t>verwechseln</a:t>
            </a:r>
            <a:r>
              <a:rPr lang="en-US" sz="2000" i="1" dirty="0">
                <a:latin typeface="Arial"/>
                <a:cs typeface="Arial"/>
              </a:rPr>
              <a:t> </a:t>
            </a:r>
            <a:r>
              <a:rPr lang="en-US" sz="2000" i="1" dirty="0">
                <a:latin typeface="Arial"/>
                <a:cs typeface="Arial"/>
                <a:sym typeface="Wingdings"/>
              </a:rPr>
              <a:t> )</a:t>
            </a:r>
            <a:endParaRPr lang="en-US" sz="2000" i="1" dirty="0">
              <a:latin typeface="Arial"/>
              <a:cs typeface="Arial"/>
            </a:endParaRPr>
          </a:p>
          <a:p>
            <a:pPr marL="285750" indent="-285750">
              <a:buFontTx/>
              <a:buChar char="-"/>
            </a:pPr>
            <a:r>
              <a:rPr lang="en-US" sz="2000" dirty="0" err="1">
                <a:latin typeface="Arial"/>
                <a:cs typeface="Arial"/>
              </a:rPr>
              <a:t>Centriolen</a:t>
            </a:r>
            <a:r>
              <a:rPr lang="en-US" sz="2000" dirty="0">
                <a:latin typeface="Arial"/>
                <a:cs typeface="Arial"/>
              </a:rPr>
              <a:t> </a:t>
            </a:r>
            <a:r>
              <a:rPr lang="en-US" sz="2000" dirty="0" err="1">
                <a:latin typeface="Arial"/>
                <a:cs typeface="Arial"/>
              </a:rPr>
              <a:t>wandern</a:t>
            </a:r>
            <a:r>
              <a:rPr lang="en-US" sz="2000" dirty="0">
                <a:latin typeface="Arial"/>
                <a:cs typeface="Arial"/>
              </a:rPr>
              <a:t> an </a:t>
            </a:r>
            <a:r>
              <a:rPr lang="en-US" sz="2000" dirty="0" err="1">
                <a:latin typeface="Arial"/>
                <a:cs typeface="Arial"/>
              </a:rPr>
              <a:t>Zellpole</a:t>
            </a:r>
            <a:endParaRPr lang="en-US" sz="2000" dirty="0">
              <a:latin typeface="Arial"/>
              <a:cs typeface="Arial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90662" y="72422"/>
            <a:ext cx="8263695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800" dirty="0" err="1">
                <a:solidFill>
                  <a:srgbClr val="3366FF"/>
                </a:solidFill>
                <a:latin typeface="Arial"/>
                <a:cs typeface="Arial"/>
              </a:rPr>
              <a:t>Zellzyklus</a:t>
            </a:r>
            <a:r>
              <a:rPr lang="en-US" sz="2800" dirty="0">
                <a:solidFill>
                  <a:srgbClr val="3366FF"/>
                </a:solidFill>
                <a:latin typeface="Arial"/>
                <a:cs typeface="Arial"/>
              </a:rPr>
              <a:t>: </a:t>
            </a:r>
            <a:r>
              <a:rPr lang="en-US" sz="2800" dirty="0" err="1">
                <a:solidFill>
                  <a:srgbClr val="3366FF"/>
                </a:solidFill>
                <a:latin typeface="Arial"/>
                <a:cs typeface="Arial"/>
              </a:rPr>
              <a:t>Mitose</a:t>
            </a:r>
            <a:endParaRPr lang="en-US" sz="2800" dirty="0">
              <a:solidFill>
                <a:srgbClr val="3366FF"/>
              </a:solidFill>
              <a:latin typeface="Arial"/>
              <a:cs typeface="Arial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639594" y="4159856"/>
            <a:ext cx="4135606" cy="3937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3784600" y="3914092"/>
            <a:ext cx="939800" cy="3937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46292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90662" y="231157"/>
            <a:ext cx="8263695" cy="95410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800" dirty="0" err="1">
                <a:solidFill>
                  <a:srgbClr val="3366FF"/>
                </a:solidFill>
                <a:latin typeface="Arial"/>
                <a:cs typeface="Arial"/>
              </a:rPr>
              <a:t>Chromosomen</a:t>
            </a:r>
            <a:r>
              <a:rPr lang="en-US" sz="2800" dirty="0">
                <a:solidFill>
                  <a:srgbClr val="3366FF"/>
                </a:solidFill>
                <a:latin typeface="Arial"/>
                <a:cs typeface="Arial"/>
              </a:rPr>
              <a:t> </a:t>
            </a:r>
            <a:r>
              <a:rPr lang="en-US" sz="2800" dirty="0" err="1">
                <a:solidFill>
                  <a:srgbClr val="3366FF"/>
                </a:solidFill>
                <a:latin typeface="Arial"/>
                <a:cs typeface="Arial"/>
              </a:rPr>
              <a:t>kondensieren</a:t>
            </a:r>
            <a:r>
              <a:rPr lang="en-US" sz="2800" dirty="0">
                <a:solidFill>
                  <a:srgbClr val="3366FF"/>
                </a:solidFill>
                <a:latin typeface="Arial"/>
                <a:cs typeface="Arial"/>
              </a:rPr>
              <a:t> </a:t>
            </a:r>
            <a:r>
              <a:rPr lang="en-US" sz="2800" dirty="0" err="1">
                <a:solidFill>
                  <a:srgbClr val="3366FF"/>
                </a:solidFill>
                <a:latin typeface="Arial"/>
                <a:cs typeface="Arial"/>
              </a:rPr>
              <a:t>mit</a:t>
            </a:r>
            <a:r>
              <a:rPr lang="en-US" sz="2800" dirty="0">
                <a:solidFill>
                  <a:srgbClr val="3366FF"/>
                </a:solidFill>
                <a:latin typeface="Arial"/>
                <a:cs typeface="Arial"/>
              </a:rPr>
              <a:t> der </a:t>
            </a:r>
            <a:r>
              <a:rPr lang="en-US" sz="2800" dirty="0" err="1">
                <a:solidFill>
                  <a:srgbClr val="3366FF"/>
                </a:solidFill>
                <a:latin typeface="Arial"/>
                <a:cs typeface="Arial"/>
              </a:rPr>
              <a:t>Hilfe</a:t>
            </a:r>
            <a:r>
              <a:rPr lang="en-US" sz="2800" dirty="0">
                <a:solidFill>
                  <a:srgbClr val="3366FF"/>
                </a:solidFill>
                <a:latin typeface="Arial"/>
                <a:cs typeface="Arial"/>
              </a:rPr>
              <a:t> von </a:t>
            </a:r>
            <a:r>
              <a:rPr lang="en-US" sz="2800" dirty="0" err="1">
                <a:solidFill>
                  <a:srgbClr val="3366FF"/>
                </a:solidFill>
                <a:latin typeface="Arial"/>
                <a:cs typeface="Arial"/>
              </a:rPr>
              <a:t>Condensinen</a:t>
            </a:r>
            <a:endParaRPr lang="en-US" sz="2800" dirty="0">
              <a:solidFill>
                <a:srgbClr val="3366FF"/>
              </a:solidFill>
              <a:latin typeface="Arial"/>
              <a:cs typeface="Arial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6200000">
            <a:off x="2942804" y="-1191661"/>
            <a:ext cx="3283301" cy="8812429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8456712" y="4242508"/>
            <a:ext cx="687288" cy="61369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2799663" y="5238199"/>
            <a:ext cx="37263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>
                <a:latin typeface="Arial"/>
                <a:cs typeface="Arial"/>
              </a:rPr>
              <a:t>blau</a:t>
            </a:r>
            <a:r>
              <a:rPr lang="en-US" dirty="0">
                <a:latin typeface="Arial"/>
                <a:cs typeface="Arial"/>
              </a:rPr>
              <a:t>: </a:t>
            </a:r>
            <a:r>
              <a:rPr lang="en-US" dirty="0" err="1">
                <a:latin typeface="Arial"/>
                <a:cs typeface="Arial"/>
              </a:rPr>
              <a:t>Kondensine</a:t>
            </a:r>
            <a:r>
              <a:rPr lang="en-US" dirty="0">
                <a:latin typeface="Arial"/>
                <a:cs typeface="Arial"/>
              </a:rPr>
              <a:t>, </a:t>
            </a:r>
            <a:r>
              <a:rPr lang="en-US" dirty="0" err="1">
                <a:latin typeface="Arial"/>
                <a:cs typeface="Arial"/>
              </a:rPr>
              <a:t>gelb</a:t>
            </a:r>
            <a:r>
              <a:rPr lang="en-US" dirty="0">
                <a:latin typeface="Arial"/>
                <a:cs typeface="Arial"/>
              </a:rPr>
              <a:t>: Chromatin</a:t>
            </a:r>
          </a:p>
        </p:txBody>
      </p:sp>
    </p:spTree>
    <p:extLst>
      <p:ext uri="{BB962C8B-B14F-4D97-AF65-F5344CB8AC3E}">
        <p14:creationId xmlns:p14="http://schemas.microsoft.com/office/powerpoint/2010/main" val="44871353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277305" y="5244558"/>
            <a:ext cx="4865434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US" sz="2000" dirty="0" err="1">
                <a:latin typeface="Arial"/>
                <a:cs typeface="Arial"/>
              </a:rPr>
              <a:t>Auflösung</a:t>
            </a:r>
            <a:r>
              <a:rPr lang="en-US" sz="2000" dirty="0">
                <a:latin typeface="Arial"/>
                <a:cs typeface="Arial"/>
              </a:rPr>
              <a:t> der </a:t>
            </a:r>
            <a:r>
              <a:rPr lang="en-US" sz="2000" dirty="0" err="1">
                <a:latin typeface="Arial"/>
                <a:cs typeface="Arial"/>
              </a:rPr>
              <a:t>Kernhülle</a:t>
            </a:r>
            <a:endParaRPr lang="en-US" sz="2000" dirty="0">
              <a:latin typeface="Arial"/>
              <a:cs typeface="Arial"/>
            </a:endParaRPr>
          </a:p>
          <a:p>
            <a:pPr marL="285750" indent="-285750">
              <a:buFontTx/>
              <a:buChar char="-"/>
            </a:pPr>
            <a:r>
              <a:rPr lang="en-US" sz="2000" dirty="0" err="1">
                <a:latin typeface="Arial"/>
                <a:cs typeface="Arial"/>
              </a:rPr>
              <a:t>Anheftung</a:t>
            </a:r>
            <a:r>
              <a:rPr lang="en-US" sz="2000" dirty="0">
                <a:latin typeface="Arial"/>
                <a:cs typeface="Arial"/>
              </a:rPr>
              <a:t> </a:t>
            </a:r>
            <a:r>
              <a:rPr lang="en-US" sz="2000" dirty="0" err="1">
                <a:latin typeface="Arial"/>
                <a:cs typeface="Arial"/>
              </a:rPr>
              <a:t>Mikrotubuli</a:t>
            </a:r>
            <a:r>
              <a:rPr lang="en-US" sz="2000" dirty="0">
                <a:latin typeface="Arial"/>
                <a:cs typeface="Arial"/>
              </a:rPr>
              <a:t> an </a:t>
            </a:r>
            <a:r>
              <a:rPr lang="en-US" sz="2000" dirty="0" err="1">
                <a:latin typeface="Arial"/>
                <a:cs typeface="Arial"/>
              </a:rPr>
              <a:t>Kinetochoren</a:t>
            </a:r>
            <a:endParaRPr lang="en-US" sz="2000" dirty="0">
              <a:latin typeface="Arial"/>
              <a:cs typeface="Arial"/>
            </a:endParaRPr>
          </a:p>
          <a:p>
            <a:pPr marL="285750" indent="-285750">
              <a:buFontTx/>
              <a:buChar char="-"/>
            </a:pPr>
            <a:r>
              <a:rPr lang="en-US" sz="2000" dirty="0" err="1">
                <a:latin typeface="Arial"/>
                <a:cs typeface="Arial"/>
              </a:rPr>
              <a:t>Aktive</a:t>
            </a:r>
            <a:r>
              <a:rPr lang="en-US" sz="2000" dirty="0">
                <a:latin typeface="Arial"/>
                <a:cs typeface="Arial"/>
              </a:rPr>
              <a:t> </a:t>
            </a:r>
            <a:r>
              <a:rPr lang="en-US" sz="2000" dirty="0" err="1">
                <a:latin typeface="Arial"/>
                <a:cs typeface="Arial"/>
              </a:rPr>
              <a:t>Bewegung</a:t>
            </a:r>
            <a:r>
              <a:rPr lang="en-US" sz="2000" dirty="0">
                <a:latin typeface="Arial"/>
                <a:cs typeface="Arial"/>
              </a:rPr>
              <a:t> der </a:t>
            </a:r>
            <a:r>
              <a:rPr lang="en-US" sz="2000" dirty="0" err="1">
                <a:latin typeface="Arial"/>
                <a:cs typeface="Arial"/>
              </a:rPr>
              <a:t>Chromatiden</a:t>
            </a:r>
            <a:endParaRPr lang="en-US" sz="2000" dirty="0">
              <a:latin typeface="Arial"/>
              <a:cs typeface="Arial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1450" y="831560"/>
            <a:ext cx="4479606" cy="399609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50425" y="4376090"/>
            <a:ext cx="3065192" cy="34421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51814" y="1281834"/>
            <a:ext cx="3184154" cy="268489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90662" y="72422"/>
            <a:ext cx="8263695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800" dirty="0" err="1">
                <a:solidFill>
                  <a:srgbClr val="3366FF"/>
                </a:solidFill>
                <a:latin typeface="Arial"/>
                <a:cs typeface="Arial"/>
              </a:rPr>
              <a:t>Zellzyklus</a:t>
            </a:r>
            <a:r>
              <a:rPr lang="en-US" sz="2800" dirty="0">
                <a:solidFill>
                  <a:srgbClr val="3366FF"/>
                </a:solidFill>
                <a:latin typeface="Arial"/>
                <a:cs typeface="Arial"/>
              </a:rPr>
              <a:t>: </a:t>
            </a:r>
            <a:r>
              <a:rPr lang="en-US" sz="2800" dirty="0" err="1">
                <a:solidFill>
                  <a:srgbClr val="3366FF"/>
                </a:solidFill>
                <a:latin typeface="Arial"/>
                <a:cs typeface="Arial"/>
              </a:rPr>
              <a:t>Mitose</a:t>
            </a:r>
            <a:endParaRPr lang="en-US" sz="2800" dirty="0">
              <a:solidFill>
                <a:srgbClr val="3366FF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45791386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32395" y="4643617"/>
            <a:ext cx="8981946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US" sz="2000" dirty="0" err="1">
                <a:latin typeface="Arial"/>
                <a:cs typeface="Arial"/>
              </a:rPr>
              <a:t>Verbindung</a:t>
            </a:r>
            <a:r>
              <a:rPr lang="en-US" sz="2000" dirty="0">
                <a:latin typeface="Arial"/>
                <a:cs typeface="Arial"/>
              </a:rPr>
              <a:t> der </a:t>
            </a:r>
            <a:r>
              <a:rPr lang="en-US" sz="2000" dirty="0" err="1">
                <a:latin typeface="Arial"/>
                <a:cs typeface="Arial"/>
              </a:rPr>
              <a:t>Kinetochor-Mikrotubuli</a:t>
            </a:r>
            <a:r>
              <a:rPr lang="en-US" sz="2000" dirty="0">
                <a:latin typeface="Arial"/>
                <a:cs typeface="Arial"/>
              </a:rPr>
              <a:t> </a:t>
            </a:r>
            <a:r>
              <a:rPr lang="en-US" sz="2000" dirty="0" err="1">
                <a:latin typeface="Arial"/>
                <a:cs typeface="Arial"/>
              </a:rPr>
              <a:t>mit</a:t>
            </a:r>
            <a:r>
              <a:rPr lang="en-US" sz="2000" dirty="0">
                <a:latin typeface="Arial"/>
                <a:cs typeface="Arial"/>
              </a:rPr>
              <a:t> </a:t>
            </a:r>
            <a:r>
              <a:rPr lang="en-US" sz="2000" dirty="0" err="1">
                <a:latin typeface="Arial"/>
                <a:cs typeface="Arial"/>
              </a:rPr>
              <a:t>Chromatiden</a:t>
            </a:r>
            <a:endParaRPr lang="en-US" sz="2000" dirty="0">
              <a:latin typeface="Arial"/>
              <a:cs typeface="Arial"/>
            </a:endParaRPr>
          </a:p>
          <a:p>
            <a:pPr marL="285750" indent="-285750">
              <a:buFontTx/>
              <a:buChar char="-"/>
            </a:pPr>
            <a:r>
              <a:rPr lang="en-US" sz="2000" dirty="0">
                <a:latin typeface="Arial"/>
                <a:cs typeface="Arial"/>
              </a:rPr>
              <a:t>“</a:t>
            </a:r>
            <a:r>
              <a:rPr lang="en-US" sz="2000" dirty="0" err="1">
                <a:latin typeface="Arial"/>
                <a:cs typeface="Arial"/>
              </a:rPr>
              <a:t>Monaster</a:t>
            </a:r>
            <a:r>
              <a:rPr lang="en-US" sz="2000" dirty="0">
                <a:latin typeface="Arial"/>
                <a:cs typeface="Arial"/>
              </a:rPr>
              <a:t>”-</a:t>
            </a:r>
            <a:r>
              <a:rPr lang="en-US" sz="2000" dirty="0" err="1">
                <a:latin typeface="Arial"/>
                <a:cs typeface="Arial"/>
              </a:rPr>
              <a:t>Struktur</a:t>
            </a:r>
            <a:r>
              <a:rPr lang="en-US" sz="2000" dirty="0">
                <a:latin typeface="Arial"/>
                <a:cs typeface="Arial"/>
              </a:rPr>
              <a:t>: </a:t>
            </a:r>
            <a:r>
              <a:rPr lang="en-US" sz="2000" dirty="0" err="1">
                <a:latin typeface="Arial"/>
                <a:cs typeface="Arial"/>
              </a:rPr>
              <a:t>sternförmig</a:t>
            </a:r>
            <a:r>
              <a:rPr lang="en-US" sz="2000" dirty="0">
                <a:latin typeface="Arial"/>
                <a:cs typeface="Arial"/>
              </a:rPr>
              <a:t> </a:t>
            </a:r>
            <a:r>
              <a:rPr lang="en-US" sz="2000" dirty="0" err="1">
                <a:latin typeface="Arial"/>
                <a:cs typeface="Arial"/>
              </a:rPr>
              <a:t>scheinende</a:t>
            </a:r>
            <a:r>
              <a:rPr lang="en-US" sz="2000" dirty="0">
                <a:latin typeface="Arial"/>
                <a:cs typeface="Arial"/>
              </a:rPr>
              <a:t> </a:t>
            </a:r>
            <a:r>
              <a:rPr lang="en-US" sz="2000" dirty="0" err="1">
                <a:latin typeface="Arial"/>
                <a:cs typeface="Arial"/>
              </a:rPr>
              <a:t>Anordnung</a:t>
            </a:r>
            <a:r>
              <a:rPr lang="en-US" sz="2000" dirty="0">
                <a:latin typeface="Arial"/>
                <a:cs typeface="Arial"/>
              </a:rPr>
              <a:t> der </a:t>
            </a:r>
            <a:r>
              <a:rPr lang="en-US" sz="2000" dirty="0" err="1">
                <a:latin typeface="Arial"/>
                <a:cs typeface="Arial"/>
              </a:rPr>
              <a:t>Chromosomen</a:t>
            </a:r>
            <a:endParaRPr lang="en-US" sz="2000" dirty="0">
              <a:latin typeface="Arial"/>
              <a:cs typeface="Arial"/>
            </a:endParaRPr>
          </a:p>
          <a:p>
            <a:r>
              <a:rPr lang="en-US" sz="2000" dirty="0">
                <a:latin typeface="Arial"/>
                <a:cs typeface="Arial"/>
              </a:rPr>
              <a:t>	in </a:t>
            </a:r>
            <a:r>
              <a:rPr lang="en-US" sz="2000" dirty="0" err="1">
                <a:latin typeface="Arial"/>
                <a:cs typeface="Arial"/>
              </a:rPr>
              <a:t>Äquatorialebene</a:t>
            </a:r>
            <a:endParaRPr lang="en-US" sz="2000" dirty="0">
              <a:latin typeface="Arial"/>
              <a:cs typeface="Arial"/>
            </a:endParaRPr>
          </a:p>
          <a:p>
            <a:endParaRPr lang="en-US" sz="2000" dirty="0">
              <a:latin typeface="Arial"/>
              <a:cs typeface="Arial"/>
            </a:endParaRPr>
          </a:p>
          <a:p>
            <a:r>
              <a:rPr lang="en-US" sz="2000" dirty="0" err="1">
                <a:latin typeface="Arial"/>
                <a:cs typeface="Arial"/>
              </a:rPr>
              <a:t>Durch</a:t>
            </a:r>
            <a:r>
              <a:rPr lang="en-US" sz="2000" dirty="0">
                <a:latin typeface="Arial"/>
                <a:cs typeface="Arial"/>
              </a:rPr>
              <a:t> </a:t>
            </a:r>
            <a:r>
              <a:rPr lang="en-US" sz="2000" dirty="0" err="1">
                <a:latin typeface="Arial"/>
                <a:cs typeface="Arial"/>
              </a:rPr>
              <a:t>hohen</a:t>
            </a:r>
            <a:r>
              <a:rPr lang="en-US" sz="2000" dirty="0">
                <a:latin typeface="Arial"/>
                <a:cs typeface="Arial"/>
              </a:rPr>
              <a:t> </a:t>
            </a:r>
            <a:r>
              <a:rPr lang="en-US" sz="2000" dirty="0" err="1">
                <a:latin typeface="Arial"/>
                <a:cs typeface="Arial"/>
              </a:rPr>
              <a:t>Kondensationsgrad</a:t>
            </a:r>
            <a:r>
              <a:rPr lang="en-US" sz="2000" dirty="0">
                <a:latin typeface="Arial"/>
                <a:cs typeface="Arial"/>
              </a:rPr>
              <a:t> der Metaphase-</a:t>
            </a:r>
            <a:r>
              <a:rPr lang="en-US" sz="2000" dirty="0" err="1">
                <a:latin typeface="Arial"/>
                <a:cs typeface="Arial"/>
              </a:rPr>
              <a:t>Chromosomen</a:t>
            </a:r>
            <a:endParaRPr lang="en-US" sz="2000" dirty="0">
              <a:latin typeface="Arial"/>
              <a:cs typeface="Arial"/>
            </a:endParaRPr>
          </a:p>
          <a:p>
            <a:r>
              <a:rPr lang="en-US" sz="2000" dirty="0">
                <a:latin typeface="Arial"/>
                <a:cs typeface="Arial"/>
              </a:rPr>
              <a:t>	</a:t>
            </a:r>
            <a:r>
              <a:rPr lang="en-US" sz="2000" dirty="0" err="1">
                <a:latin typeface="Arial"/>
                <a:cs typeface="Arial"/>
              </a:rPr>
              <a:t>ist</a:t>
            </a:r>
            <a:r>
              <a:rPr lang="en-US" sz="2000" dirty="0">
                <a:latin typeface="Arial"/>
                <a:cs typeface="Arial"/>
              </a:rPr>
              <a:t> </a:t>
            </a:r>
            <a:r>
              <a:rPr lang="en-US" sz="2000" dirty="0" err="1">
                <a:latin typeface="Arial"/>
                <a:cs typeface="Arial"/>
              </a:rPr>
              <a:t>diese</a:t>
            </a:r>
            <a:r>
              <a:rPr lang="en-US" sz="2000" dirty="0">
                <a:latin typeface="Arial"/>
                <a:cs typeface="Arial"/>
              </a:rPr>
              <a:t> Phase der </a:t>
            </a:r>
            <a:r>
              <a:rPr lang="en-US" sz="2000" dirty="0" err="1">
                <a:latin typeface="Arial"/>
                <a:cs typeface="Arial"/>
              </a:rPr>
              <a:t>beste</a:t>
            </a:r>
            <a:r>
              <a:rPr lang="en-US" sz="2000" dirty="0">
                <a:latin typeface="Arial"/>
                <a:cs typeface="Arial"/>
              </a:rPr>
              <a:t> </a:t>
            </a:r>
            <a:r>
              <a:rPr lang="en-US" sz="2000" dirty="0" err="1">
                <a:latin typeface="Arial"/>
                <a:cs typeface="Arial"/>
              </a:rPr>
              <a:t>Zeitpunkt</a:t>
            </a:r>
            <a:r>
              <a:rPr lang="en-US" sz="2000" dirty="0">
                <a:latin typeface="Arial"/>
                <a:cs typeface="Arial"/>
              </a:rPr>
              <a:t> </a:t>
            </a:r>
            <a:r>
              <a:rPr lang="en-US" sz="2000" dirty="0" err="1">
                <a:latin typeface="Arial"/>
                <a:cs typeface="Arial"/>
              </a:rPr>
              <a:t>für</a:t>
            </a:r>
            <a:r>
              <a:rPr lang="en-US" sz="2000" dirty="0">
                <a:latin typeface="Arial"/>
                <a:cs typeface="Arial"/>
              </a:rPr>
              <a:t> </a:t>
            </a:r>
            <a:r>
              <a:rPr lang="en-US" sz="2000" dirty="0" err="1">
                <a:latin typeface="Arial"/>
                <a:cs typeface="Arial"/>
              </a:rPr>
              <a:t>Chromosomenanalysen</a:t>
            </a:r>
            <a:endParaRPr lang="en-US" sz="2000" dirty="0">
              <a:latin typeface="Arial"/>
              <a:cs typeface="Arial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7854" y="678229"/>
            <a:ext cx="4451164" cy="363158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16494" y="1641033"/>
            <a:ext cx="3017983" cy="2546423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90662" y="72422"/>
            <a:ext cx="8263695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800" dirty="0" err="1">
                <a:solidFill>
                  <a:srgbClr val="3366FF"/>
                </a:solidFill>
                <a:latin typeface="Arial"/>
                <a:cs typeface="Arial"/>
              </a:rPr>
              <a:t>Zellzyklus</a:t>
            </a:r>
            <a:r>
              <a:rPr lang="en-US" sz="2800" dirty="0">
                <a:solidFill>
                  <a:srgbClr val="3366FF"/>
                </a:solidFill>
                <a:latin typeface="Arial"/>
                <a:cs typeface="Arial"/>
              </a:rPr>
              <a:t>: </a:t>
            </a:r>
            <a:r>
              <a:rPr lang="en-US" sz="2800" dirty="0" err="1">
                <a:solidFill>
                  <a:srgbClr val="3366FF"/>
                </a:solidFill>
                <a:latin typeface="Arial"/>
                <a:cs typeface="Arial"/>
              </a:rPr>
              <a:t>Mitose</a:t>
            </a:r>
            <a:endParaRPr lang="en-US" sz="2800" dirty="0">
              <a:solidFill>
                <a:srgbClr val="3366FF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4579138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139181" y="223312"/>
            <a:ext cx="750971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err="1">
                <a:solidFill>
                  <a:srgbClr val="3366FF"/>
                </a:solidFill>
                <a:latin typeface="Arial"/>
                <a:cs typeface="Arial"/>
              </a:rPr>
              <a:t>Phasen</a:t>
            </a:r>
            <a:r>
              <a:rPr lang="en-US" sz="2800" dirty="0">
                <a:solidFill>
                  <a:srgbClr val="3366FF"/>
                </a:solidFill>
                <a:latin typeface="Arial"/>
                <a:cs typeface="Arial"/>
              </a:rPr>
              <a:t> des </a:t>
            </a:r>
            <a:r>
              <a:rPr lang="en-US" sz="2800" dirty="0" err="1">
                <a:solidFill>
                  <a:srgbClr val="3366FF"/>
                </a:solidFill>
                <a:latin typeface="Arial"/>
                <a:cs typeface="Arial"/>
              </a:rPr>
              <a:t>Zellzyklus</a:t>
            </a:r>
            <a:r>
              <a:rPr lang="en-US" sz="2800" dirty="0">
                <a:solidFill>
                  <a:srgbClr val="3366FF"/>
                </a:solidFill>
                <a:latin typeface="Arial"/>
                <a:cs typeface="Arial"/>
              </a:rPr>
              <a:t>: </a:t>
            </a:r>
            <a:r>
              <a:rPr lang="en-US" sz="2800" dirty="0" err="1">
                <a:solidFill>
                  <a:srgbClr val="3366FF"/>
                </a:solidFill>
                <a:latin typeface="Arial"/>
                <a:cs typeface="Arial"/>
              </a:rPr>
              <a:t>Mitose</a:t>
            </a:r>
            <a:r>
              <a:rPr lang="en-US" sz="2800" dirty="0">
                <a:solidFill>
                  <a:srgbClr val="3366FF"/>
                </a:solidFill>
                <a:latin typeface="Arial"/>
                <a:cs typeface="Arial"/>
              </a:rPr>
              <a:t> und Interphase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1879" y="1284203"/>
            <a:ext cx="8716452" cy="274185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19993" y="4283007"/>
            <a:ext cx="766856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err="1">
                <a:latin typeface="Arial"/>
                <a:cs typeface="Arial"/>
              </a:rPr>
              <a:t>Wichtig</a:t>
            </a:r>
            <a:r>
              <a:rPr lang="en-US" sz="2000" dirty="0">
                <a:latin typeface="Arial"/>
                <a:cs typeface="Arial"/>
              </a:rPr>
              <a:t>: </a:t>
            </a:r>
            <a:r>
              <a:rPr lang="en-US" sz="2000" dirty="0" err="1">
                <a:latin typeface="Arial"/>
                <a:cs typeface="Arial"/>
              </a:rPr>
              <a:t>bei</a:t>
            </a:r>
            <a:r>
              <a:rPr lang="en-US" sz="2000" dirty="0">
                <a:latin typeface="Arial"/>
                <a:cs typeface="Arial"/>
              </a:rPr>
              <a:t> der </a:t>
            </a:r>
            <a:r>
              <a:rPr lang="en-US" sz="2000" dirty="0" err="1">
                <a:latin typeface="Arial"/>
                <a:cs typeface="Arial"/>
              </a:rPr>
              <a:t>Mitose</a:t>
            </a:r>
            <a:r>
              <a:rPr lang="en-US" sz="2000" dirty="0">
                <a:latin typeface="Arial"/>
                <a:cs typeface="Arial"/>
              </a:rPr>
              <a:t> </a:t>
            </a:r>
            <a:r>
              <a:rPr lang="en-US" sz="2000" dirty="0" err="1">
                <a:latin typeface="Arial"/>
                <a:cs typeface="Arial"/>
              </a:rPr>
              <a:t>wird</a:t>
            </a:r>
            <a:r>
              <a:rPr lang="en-US" sz="2000" dirty="0">
                <a:latin typeface="Arial"/>
                <a:cs typeface="Arial"/>
              </a:rPr>
              <a:t> je </a:t>
            </a:r>
            <a:r>
              <a:rPr lang="en-US" sz="2000" dirty="0" err="1">
                <a:latin typeface="Arial"/>
                <a:cs typeface="Arial"/>
              </a:rPr>
              <a:t>ein</a:t>
            </a:r>
            <a:r>
              <a:rPr lang="en-US" sz="2000" dirty="0">
                <a:latin typeface="Arial"/>
                <a:cs typeface="Arial"/>
              </a:rPr>
              <a:t> Chromatid der </a:t>
            </a:r>
            <a:r>
              <a:rPr lang="en-US" sz="2000" dirty="0" err="1">
                <a:latin typeface="Arial"/>
                <a:cs typeface="Arial"/>
              </a:rPr>
              <a:t>mütterlichen</a:t>
            </a:r>
            <a:r>
              <a:rPr lang="en-US" sz="2000" dirty="0">
                <a:latin typeface="Arial"/>
                <a:cs typeface="Arial"/>
              </a:rPr>
              <a:t> und </a:t>
            </a:r>
          </a:p>
          <a:p>
            <a:r>
              <a:rPr lang="en-US" sz="2000" dirty="0">
                <a:latin typeface="Arial"/>
                <a:cs typeface="Arial"/>
              </a:rPr>
              <a:t>der </a:t>
            </a:r>
            <a:r>
              <a:rPr lang="en-US" sz="2000" dirty="0" err="1">
                <a:latin typeface="Arial"/>
                <a:cs typeface="Arial"/>
              </a:rPr>
              <a:t>väterlichen</a:t>
            </a:r>
            <a:r>
              <a:rPr lang="en-US" sz="2000" dirty="0">
                <a:latin typeface="Arial"/>
                <a:cs typeface="Arial"/>
              </a:rPr>
              <a:t> </a:t>
            </a:r>
            <a:r>
              <a:rPr lang="en-US" sz="2000" dirty="0" err="1">
                <a:latin typeface="Arial"/>
                <a:cs typeface="Arial"/>
              </a:rPr>
              <a:t>Chromosomen</a:t>
            </a:r>
            <a:r>
              <a:rPr lang="en-US" sz="2000" dirty="0">
                <a:latin typeface="Arial"/>
                <a:cs typeface="Arial"/>
              </a:rPr>
              <a:t> </a:t>
            </a:r>
            <a:r>
              <a:rPr lang="en-US" sz="2000" dirty="0" err="1">
                <a:latin typeface="Arial"/>
                <a:cs typeface="Arial"/>
              </a:rPr>
              <a:t>vererbt</a:t>
            </a:r>
            <a:endParaRPr lang="en-US" sz="2000" dirty="0">
              <a:latin typeface="Arial"/>
              <a:cs typeface="Arial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135824" y="5598957"/>
            <a:ext cx="630545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i="1" dirty="0">
                <a:latin typeface="Arial"/>
                <a:cs typeface="Arial"/>
              </a:rPr>
              <a:t>Die </a:t>
            </a:r>
            <a:r>
              <a:rPr lang="en-US" sz="2000" i="1" dirty="0" err="1">
                <a:latin typeface="Arial"/>
                <a:cs typeface="Arial"/>
              </a:rPr>
              <a:t>Mitose</a:t>
            </a:r>
            <a:r>
              <a:rPr lang="en-US" sz="2000" i="1" dirty="0">
                <a:latin typeface="Arial"/>
                <a:cs typeface="Arial"/>
              </a:rPr>
              <a:t> (</a:t>
            </a:r>
            <a:r>
              <a:rPr lang="en-US" sz="2000" i="1" dirty="0" err="1">
                <a:latin typeface="Arial"/>
                <a:cs typeface="Arial"/>
              </a:rPr>
              <a:t>Zellteilung</a:t>
            </a:r>
            <a:r>
              <a:rPr lang="en-US" sz="2000" i="1" dirty="0">
                <a:latin typeface="Arial"/>
                <a:cs typeface="Arial"/>
              </a:rPr>
              <a:t>) </a:t>
            </a:r>
            <a:r>
              <a:rPr lang="en-US" sz="2000" i="1" dirty="0" err="1">
                <a:latin typeface="Arial"/>
                <a:cs typeface="Arial"/>
              </a:rPr>
              <a:t>ist</a:t>
            </a:r>
            <a:r>
              <a:rPr lang="en-US" sz="2000" i="1" dirty="0">
                <a:latin typeface="Arial"/>
                <a:cs typeface="Arial"/>
              </a:rPr>
              <a:t> </a:t>
            </a:r>
            <a:r>
              <a:rPr lang="en-US" sz="2000" i="1" dirty="0" err="1">
                <a:latin typeface="Arial"/>
                <a:cs typeface="Arial"/>
              </a:rPr>
              <a:t>eine</a:t>
            </a:r>
            <a:r>
              <a:rPr lang="en-US" sz="2000" i="1" dirty="0">
                <a:latin typeface="Arial"/>
                <a:cs typeface="Arial"/>
              </a:rPr>
              <a:t> </a:t>
            </a:r>
            <a:r>
              <a:rPr lang="en-US" sz="2000" i="1" u="sng" dirty="0">
                <a:latin typeface="Arial"/>
                <a:cs typeface="Arial"/>
              </a:rPr>
              <a:t>Phase</a:t>
            </a:r>
            <a:r>
              <a:rPr lang="en-US" sz="2000" i="1" dirty="0">
                <a:latin typeface="Arial"/>
                <a:cs typeface="Arial"/>
              </a:rPr>
              <a:t> des </a:t>
            </a:r>
            <a:r>
              <a:rPr lang="en-US" sz="2000" i="1" dirty="0" err="1">
                <a:latin typeface="Arial"/>
                <a:cs typeface="Arial"/>
              </a:rPr>
              <a:t>Zellzyklus</a:t>
            </a:r>
            <a:r>
              <a:rPr lang="en-US" sz="2000" i="1" dirty="0">
                <a:latin typeface="Arial"/>
                <a:cs typeface="Arial"/>
              </a:rPr>
              <a:t>!</a:t>
            </a:r>
          </a:p>
        </p:txBody>
      </p:sp>
      <p:sp>
        <p:nvSpPr>
          <p:cNvPr id="6" name="Oval 5"/>
          <p:cNvSpPr/>
          <p:nvPr/>
        </p:nvSpPr>
        <p:spPr>
          <a:xfrm>
            <a:off x="4459255" y="2337709"/>
            <a:ext cx="779287" cy="418478"/>
          </a:xfrm>
          <a:prstGeom prst="ellipse">
            <a:avLst/>
          </a:prstGeom>
          <a:noFill/>
          <a:ln w="25400">
            <a:solidFill>
              <a:srgbClr val="008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300981" y="3035300"/>
            <a:ext cx="1676400" cy="3937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4270463" y="3130550"/>
            <a:ext cx="1676400" cy="3937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415126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41338" y="4893271"/>
            <a:ext cx="8994770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US" dirty="0" err="1">
                <a:latin typeface="Arial"/>
                <a:cs typeface="Arial"/>
              </a:rPr>
              <a:t>Ziehen</a:t>
            </a:r>
            <a:r>
              <a:rPr lang="en-US" dirty="0">
                <a:latin typeface="Arial"/>
                <a:cs typeface="Arial"/>
              </a:rPr>
              <a:t> der </a:t>
            </a:r>
            <a:r>
              <a:rPr lang="en-US" dirty="0" err="1">
                <a:latin typeface="Arial"/>
                <a:cs typeface="Arial"/>
              </a:rPr>
              <a:t>Chromatiden</a:t>
            </a:r>
            <a:r>
              <a:rPr lang="en-US" dirty="0">
                <a:latin typeface="Arial"/>
                <a:cs typeface="Arial"/>
              </a:rPr>
              <a:t> (</a:t>
            </a:r>
            <a:r>
              <a:rPr lang="en-US" dirty="0" err="1">
                <a:latin typeface="Arial"/>
                <a:cs typeface="Arial"/>
              </a:rPr>
              <a:t>Tochterchromosomen</a:t>
            </a:r>
            <a:r>
              <a:rPr lang="en-US" dirty="0">
                <a:latin typeface="Arial"/>
                <a:cs typeface="Arial"/>
              </a:rPr>
              <a:t>) </a:t>
            </a:r>
            <a:r>
              <a:rPr lang="en-US" dirty="0" err="1">
                <a:latin typeface="Arial"/>
                <a:cs typeface="Arial"/>
              </a:rPr>
              <a:t>zu</a:t>
            </a:r>
            <a:r>
              <a:rPr lang="en-US" dirty="0">
                <a:latin typeface="Arial"/>
                <a:cs typeface="Arial"/>
              </a:rPr>
              <a:t> den </a:t>
            </a:r>
            <a:r>
              <a:rPr lang="en-US" dirty="0" err="1">
                <a:latin typeface="Arial"/>
                <a:cs typeface="Arial"/>
              </a:rPr>
              <a:t>Zellpolen</a:t>
            </a:r>
            <a:endParaRPr lang="en-US" dirty="0">
              <a:latin typeface="Arial"/>
              <a:cs typeface="Arial"/>
            </a:endParaRPr>
          </a:p>
          <a:p>
            <a:pPr marL="285750" indent="-285750">
              <a:buFontTx/>
              <a:buChar char="-"/>
            </a:pPr>
            <a:r>
              <a:rPr lang="en-US" dirty="0" err="1">
                <a:latin typeface="Arial"/>
                <a:cs typeface="Arial"/>
              </a:rPr>
              <a:t>Durch</a:t>
            </a:r>
            <a:r>
              <a:rPr lang="en-US" dirty="0">
                <a:latin typeface="Arial"/>
                <a:cs typeface="Arial"/>
              </a:rPr>
              <a:t> </a:t>
            </a:r>
            <a:r>
              <a:rPr lang="en-US" dirty="0" err="1">
                <a:latin typeface="Arial"/>
                <a:cs typeface="Arial"/>
              </a:rPr>
              <a:t>Verkürzung</a:t>
            </a:r>
            <a:r>
              <a:rPr lang="en-US" dirty="0">
                <a:latin typeface="Arial"/>
                <a:cs typeface="Arial"/>
              </a:rPr>
              <a:t> der </a:t>
            </a:r>
            <a:r>
              <a:rPr lang="en-US" dirty="0" err="1">
                <a:latin typeface="Arial"/>
                <a:cs typeface="Arial"/>
              </a:rPr>
              <a:t>Kinetochor-Mikrotubuli</a:t>
            </a:r>
            <a:r>
              <a:rPr lang="en-US" dirty="0">
                <a:latin typeface="Arial"/>
                <a:cs typeface="Arial"/>
              </a:rPr>
              <a:t> und </a:t>
            </a:r>
            <a:r>
              <a:rPr lang="en-US" dirty="0" err="1">
                <a:latin typeface="Arial"/>
                <a:cs typeface="Arial"/>
              </a:rPr>
              <a:t>nach</a:t>
            </a:r>
            <a:r>
              <a:rPr lang="en-US" dirty="0">
                <a:latin typeface="Arial"/>
                <a:cs typeface="Arial"/>
              </a:rPr>
              <a:t> </a:t>
            </a:r>
            <a:r>
              <a:rPr lang="en-US" dirty="0" err="1">
                <a:latin typeface="Arial"/>
                <a:cs typeface="Arial"/>
              </a:rPr>
              <a:t>aussen</a:t>
            </a:r>
            <a:r>
              <a:rPr lang="en-US" dirty="0">
                <a:latin typeface="Arial"/>
                <a:cs typeface="Arial"/>
              </a:rPr>
              <a:t> </a:t>
            </a:r>
            <a:r>
              <a:rPr lang="en-US" dirty="0" err="1">
                <a:latin typeface="Arial"/>
                <a:cs typeface="Arial"/>
              </a:rPr>
              <a:t>wandernden</a:t>
            </a:r>
            <a:r>
              <a:rPr lang="en-US" dirty="0">
                <a:latin typeface="Arial"/>
                <a:cs typeface="Arial"/>
              </a:rPr>
              <a:t> </a:t>
            </a:r>
          </a:p>
          <a:p>
            <a:r>
              <a:rPr lang="en-US" dirty="0">
                <a:latin typeface="Arial"/>
                <a:cs typeface="Arial"/>
              </a:rPr>
              <a:t>	</a:t>
            </a:r>
            <a:r>
              <a:rPr lang="en-US" dirty="0" err="1">
                <a:latin typeface="Arial"/>
                <a:cs typeface="Arial"/>
              </a:rPr>
              <a:t>Spindelpolen</a:t>
            </a:r>
            <a:endParaRPr lang="en-US" dirty="0">
              <a:latin typeface="Arial"/>
              <a:cs typeface="Arial"/>
            </a:endParaRPr>
          </a:p>
          <a:p>
            <a:pPr marL="285750" indent="-285750">
              <a:buFontTx/>
              <a:buChar char="-"/>
            </a:pPr>
            <a:r>
              <a:rPr lang="en-US" dirty="0" err="1">
                <a:latin typeface="Arial"/>
                <a:cs typeface="Arial"/>
              </a:rPr>
              <a:t>Bewegen</a:t>
            </a:r>
            <a:r>
              <a:rPr lang="en-US" dirty="0">
                <a:latin typeface="Arial"/>
                <a:cs typeface="Arial"/>
              </a:rPr>
              <a:t> der </a:t>
            </a:r>
            <a:r>
              <a:rPr lang="en-US" dirty="0" err="1">
                <a:latin typeface="Arial"/>
                <a:cs typeface="Arial"/>
              </a:rPr>
              <a:t>Mikrotubuli</a:t>
            </a:r>
            <a:r>
              <a:rPr lang="en-US" dirty="0">
                <a:latin typeface="Arial"/>
                <a:cs typeface="Arial"/>
              </a:rPr>
              <a:t> </a:t>
            </a:r>
            <a:r>
              <a:rPr lang="en-US" dirty="0" err="1">
                <a:latin typeface="Arial"/>
                <a:cs typeface="Arial"/>
              </a:rPr>
              <a:t>durch</a:t>
            </a:r>
            <a:r>
              <a:rPr lang="en-US" dirty="0">
                <a:latin typeface="Arial"/>
                <a:cs typeface="Arial"/>
              </a:rPr>
              <a:t> </a:t>
            </a:r>
            <a:r>
              <a:rPr lang="en-US" dirty="0" err="1">
                <a:latin typeface="Arial"/>
                <a:cs typeface="Arial"/>
              </a:rPr>
              <a:t>Dyneine</a:t>
            </a:r>
            <a:r>
              <a:rPr lang="en-US" dirty="0">
                <a:latin typeface="Arial"/>
                <a:cs typeface="Arial"/>
              </a:rPr>
              <a:t> und </a:t>
            </a:r>
            <a:r>
              <a:rPr lang="en-US" dirty="0" err="1">
                <a:latin typeface="Arial"/>
                <a:cs typeface="Arial"/>
              </a:rPr>
              <a:t>Kinesine</a:t>
            </a:r>
            <a:r>
              <a:rPr lang="en-US" dirty="0">
                <a:latin typeface="Arial"/>
                <a:cs typeface="Arial"/>
              </a:rPr>
              <a:t> (</a:t>
            </a:r>
            <a:r>
              <a:rPr lang="en-US" i="1" dirty="0" err="1">
                <a:latin typeface="Arial"/>
                <a:cs typeface="Arial"/>
              </a:rPr>
              <a:t>siehe</a:t>
            </a:r>
            <a:r>
              <a:rPr lang="en-US" i="1" dirty="0">
                <a:latin typeface="Arial"/>
                <a:cs typeface="Arial"/>
              </a:rPr>
              <a:t> </a:t>
            </a:r>
            <a:r>
              <a:rPr lang="en-US" i="1" dirty="0" err="1">
                <a:latin typeface="Arial"/>
                <a:cs typeface="Arial"/>
              </a:rPr>
              <a:t>Vorlesung</a:t>
            </a:r>
            <a:r>
              <a:rPr lang="en-US" i="1" dirty="0">
                <a:latin typeface="Arial"/>
                <a:cs typeface="Arial"/>
              </a:rPr>
              <a:t> </a:t>
            </a:r>
            <a:r>
              <a:rPr lang="en-US" i="1" dirty="0" err="1">
                <a:latin typeface="Arial"/>
                <a:cs typeface="Arial"/>
              </a:rPr>
              <a:t>Zytoskelett</a:t>
            </a:r>
            <a:r>
              <a:rPr lang="en-US" dirty="0">
                <a:latin typeface="Arial"/>
                <a:cs typeface="Arial"/>
              </a:rPr>
              <a:t>)</a:t>
            </a:r>
          </a:p>
          <a:p>
            <a:pPr marL="285750" indent="-285750">
              <a:buFontTx/>
              <a:buChar char="-"/>
            </a:pPr>
            <a:r>
              <a:rPr lang="en-US" dirty="0">
                <a:latin typeface="Arial"/>
                <a:cs typeface="Arial"/>
              </a:rPr>
              <a:t>“</a:t>
            </a:r>
            <a:r>
              <a:rPr lang="en-US" dirty="0" err="1">
                <a:latin typeface="Arial"/>
                <a:cs typeface="Arial"/>
              </a:rPr>
              <a:t>Diaster</a:t>
            </a:r>
            <a:r>
              <a:rPr lang="en-US" dirty="0">
                <a:latin typeface="Arial"/>
                <a:cs typeface="Arial"/>
              </a:rPr>
              <a:t>”-Form der </a:t>
            </a:r>
            <a:r>
              <a:rPr lang="en-US" dirty="0" err="1">
                <a:latin typeface="Arial"/>
                <a:cs typeface="Arial"/>
              </a:rPr>
              <a:t>Chromosomen</a:t>
            </a:r>
            <a:r>
              <a:rPr lang="en-US" dirty="0">
                <a:latin typeface="Arial"/>
                <a:cs typeface="Arial"/>
              </a:rPr>
              <a:t> (“2 Sterne”)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4084" y="595642"/>
            <a:ext cx="4807780" cy="429762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13783" y="1411400"/>
            <a:ext cx="3170492" cy="266584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90662" y="72422"/>
            <a:ext cx="8263695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800" dirty="0" err="1">
                <a:solidFill>
                  <a:srgbClr val="3366FF"/>
                </a:solidFill>
                <a:latin typeface="Arial"/>
                <a:cs typeface="Arial"/>
              </a:rPr>
              <a:t>Zellzyklus</a:t>
            </a:r>
            <a:r>
              <a:rPr lang="en-US" sz="2800" dirty="0">
                <a:solidFill>
                  <a:srgbClr val="3366FF"/>
                </a:solidFill>
                <a:latin typeface="Arial"/>
                <a:cs typeface="Arial"/>
              </a:rPr>
              <a:t>: </a:t>
            </a:r>
            <a:r>
              <a:rPr lang="en-US" sz="2800" dirty="0" err="1">
                <a:solidFill>
                  <a:srgbClr val="3366FF"/>
                </a:solidFill>
                <a:latin typeface="Arial"/>
                <a:cs typeface="Arial"/>
              </a:rPr>
              <a:t>Mitose</a:t>
            </a:r>
            <a:endParaRPr lang="en-US" sz="2800" dirty="0">
              <a:solidFill>
                <a:srgbClr val="3366FF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45791386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90662" y="4672205"/>
            <a:ext cx="7921948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US" dirty="0" err="1">
                <a:latin typeface="Arial"/>
                <a:cs typeface="Arial"/>
              </a:rPr>
              <a:t>Bildung</a:t>
            </a:r>
            <a:r>
              <a:rPr lang="en-US" dirty="0">
                <a:latin typeface="Arial"/>
                <a:cs typeface="Arial"/>
              </a:rPr>
              <a:t> </a:t>
            </a:r>
            <a:r>
              <a:rPr lang="en-US" dirty="0" err="1">
                <a:latin typeface="Arial"/>
                <a:cs typeface="Arial"/>
              </a:rPr>
              <a:t>neuer</a:t>
            </a:r>
            <a:r>
              <a:rPr lang="en-US" dirty="0">
                <a:latin typeface="Arial"/>
                <a:cs typeface="Arial"/>
              </a:rPr>
              <a:t> </a:t>
            </a:r>
            <a:r>
              <a:rPr lang="en-US" dirty="0" err="1">
                <a:latin typeface="Arial"/>
                <a:cs typeface="Arial"/>
              </a:rPr>
              <a:t>Kernmembran</a:t>
            </a:r>
            <a:r>
              <a:rPr lang="en-US" dirty="0">
                <a:latin typeface="Arial"/>
                <a:cs typeface="Arial"/>
              </a:rPr>
              <a:t> </a:t>
            </a:r>
            <a:r>
              <a:rPr lang="en-US" dirty="0" err="1">
                <a:latin typeface="Arial"/>
                <a:cs typeface="Arial"/>
              </a:rPr>
              <a:t>durch</a:t>
            </a:r>
            <a:r>
              <a:rPr lang="en-US" dirty="0">
                <a:latin typeface="Arial"/>
                <a:cs typeface="Arial"/>
              </a:rPr>
              <a:t> </a:t>
            </a:r>
            <a:r>
              <a:rPr lang="en-US" dirty="0" err="1">
                <a:latin typeface="Arial"/>
                <a:cs typeface="Arial"/>
              </a:rPr>
              <a:t>Skelettproteine</a:t>
            </a:r>
            <a:r>
              <a:rPr lang="en-US" dirty="0">
                <a:latin typeface="Arial"/>
                <a:cs typeface="Arial"/>
              </a:rPr>
              <a:t> auf </a:t>
            </a:r>
          </a:p>
          <a:p>
            <a:r>
              <a:rPr lang="en-US" dirty="0">
                <a:latin typeface="Arial"/>
                <a:cs typeface="Arial"/>
              </a:rPr>
              <a:t>	</a:t>
            </a:r>
            <a:r>
              <a:rPr lang="en-US" dirty="0" err="1">
                <a:latin typeface="Arial"/>
                <a:cs typeface="Arial"/>
              </a:rPr>
              <a:t>Chromatiden</a:t>
            </a:r>
            <a:r>
              <a:rPr lang="en-US" dirty="0">
                <a:latin typeface="Arial"/>
                <a:cs typeface="Arial"/>
              </a:rPr>
              <a:t>, </a:t>
            </a:r>
            <a:r>
              <a:rPr lang="en-US" dirty="0" err="1">
                <a:latin typeface="Arial"/>
                <a:cs typeface="Arial"/>
              </a:rPr>
              <a:t>Einbauen</a:t>
            </a:r>
            <a:r>
              <a:rPr lang="en-US" dirty="0">
                <a:latin typeface="Arial"/>
                <a:cs typeface="Arial"/>
              </a:rPr>
              <a:t> der </a:t>
            </a:r>
            <a:r>
              <a:rPr lang="en-US" dirty="0" err="1">
                <a:latin typeface="Arial"/>
                <a:cs typeface="Arial"/>
              </a:rPr>
              <a:t>Kernporenkomplexe</a:t>
            </a:r>
            <a:r>
              <a:rPr lang="en-US" dirty="0">
                <a:latin typeface="Arial"/>
                <a:cs typeface="Arial"/>
              </a:rPr>
              <a:t>, </a:t>
            </a:r>
            <a:r>
              <a:rPr lang="en-US" dirty="0" err="1">
                <a:latin typeface="Arial"/>
                <a:cs typeface="Arial"/>
              </a:rPr>
              <a:t>Einschleusen</a:t>
            </a:r>
            <a:r>
              <a:rPr lang="en-US" dirty="0">
                <a:latin typeface="Arial"/>
                <a:cs typeface="Arial"/>
              </a:rPr>
              <a:t> </a:t>
            </a:r>
            <a:r>
              <a:rPr lang="en-US" dirty="0" err="1">
                <a:latin typeface="Arial"/>
                <a:cs typeface="Arial"/>
              </a:rPr>
              <a:t>Lamine</a:t>
            </a:r>
            <a:r>
              <a:rPr lang="en-US" dirty="0">
                <a:latin typeface="Arial"/>
                <a:cs typeface="Arial"/>
              </a:rPr>
              <a:t> </a:t>
            </a:r>
          </a:p>
          <a:p>
            <a:r>
              <a:rPr lang="en-US" dirty="0">
                <a:latin typeface="Arial"/>
                <a:cs typeface="Arial"/>
              </a:rPr>
              <a:t>	</a:t>
            </a:r>
            <a:r>
              <a:rPr lang="en-US" dirty="0" err="1">
                <a:latin typeface="Arial"/>
                <a:cs typeface="Arial"/>
              </a:rPr>
              <a:t>durch</a:t>
            </a:r>
            <a:r>
              <a:rPr lang="en-US" dirty="0">
                <a:latin typeface="Arial"/>
                <a:cs typeface="Arial"/>
              </a:rPr>
              <a:t> </a:t>
            </a:r>
            <a:r>
              <a:rPr lang="en-US" dirty="0" err="1">
                <a:latin typeface="Arial"/>
                <a:cs typeface="Arial"/>
              </a:rPr>
              <a:t>Kernlokalisationssignal</a:t>
            </a:r>
            <a:r>
              <a:rPr lang="en-US" dirty="0">
                <a:latin typeface="Arial"/>
                <a:cs typeface="Arial"/>
              </a:rPr>
              <a:t> (</a:t>
            </a:r>
            <a:r>
              <a:rPr lang="en-US" i="1" dirty="0" err="1">
                <a:latin typeface="Arial"/>
                <a:cs typeface="Arial"/>
              </a:rPr>
              <a:t>siehe</a:t>
            </a:r>
            <a:r>
              <a:rPr lang="en-US" i="1" dirty="0">
                <a:latin typeface="Arial"/>
                <a:cs typeface="Arial"/>
              </a:rPr>
              <a:t> </a:t>
            </a:r>
            <a:r>
              <a:rPr lang="en-US" i="1" dirty="0" err="1">
                <a:latin typeface="Arial"/>
                <a:cs typeface="Arial"/>
              </a:rPr>
              <a:t>Vorlesung</a:t>
            </a:r>
            <a:r>
              <a:rPr lang="en-US" i="1" dirty="0">
                <a:latin typeface="Arial"/>
                <a:cs typeface="Arial"/>
              </a:rPr>
              <a:t> </a:t>
            </a:r>
            <a:r>
              <a:rPr lang="en-US" i="1" dirty="0" err="1">
                <a:latin typeface="Arial"/>
                <a:cs typeface="Arial"/>
              </a:rPr>
              <a:t>Zellkern</a:t>
            </a:r>
            <a:r>
              <a:rPr lang="en-US" dirty="0">
                <a:latin typeface="Arial"/>
                <a:cs typeface="Arial"/>
              </a:rPr>
              <a:t>)</a:t>
            </a:r>
          </a:p>
          <a:p>
            <a:pPr marL="285750" indent="-285750">
              <a:buFontTx/>
              <a:buChar char="-"/>
            </a:pPr>
            <a:r>
              <a:rPr lang="en-US" dirty="0" err="1">
                <a:latin typeface="Arial"/>
                <a:cs typeface="Arial"/>
              </a:rPr>
              <a:t>Dekondensation</a:t>
            </a:r>
            <a:r>
              <a:rPr lang="en-US" dirty="0">
                <a:latin typeface="Arial"/>
                <a:cs typeface="Arial"/>
              </a:rPr>
              <a:t> der </a:t>
            </a:r>
            <a:r>
              <a:rPr lang="en-US" dirty="0" err="1">
                <a:latin typeface="Arial"/>
                <a:cs typeface="Arial"/>
              </a:rPr>
              <a:t>Chromatiden</a:t>
            </a:r>
            <a:endParaRPr lang="en-US" dirty="0">
              <a:latin typeface="Arial"/>
              <a:cs typeface="Arial"/>
            </a:endParaRPr>
          </a:p>
          <a:p>
            <a:pPr marL="285750" indent="-285750">
              <a:buFontTx/>
              <a:buChar char="-"/>
            </a:pPr>
            <a:r>
              <a:rPr lang="en-US" dirty="0" err="1">
                <a:latin typeface="Arial"/>
                <a:cs typeface="Arial"/>
              </a:rPr>
              <a:t>Beginn</a:t>
            </a:r>
            <a:r>
              <a:rPr lang="en-US" dirty="0">
                <a:latin typeface="Arial"/>
                <a:cs typeface="Arial"/>
              </a:rPr>
              <a:t> der </a:t>
            </a:r>
            <a:r>
              <a:rPr lang="en-US" dirty="0" err="1">
                <a:latin typeface="Arial"/>
                <a:cs typeface="Arial"/>
              </a:rPr>
              <a:t>rRNA-Synthese</a:t>
            </a:r>
            <a:endParaRPr lang="en-US" dirty="0">
              <a:latin typeface="Arial"/>
              <a:cs typeface="Arial"/>
            </a:endParaRPr>
          </a:p>
          <a:p>
            <a:pPr marL="285750" indent="-285750">
              <a:buFontTx/>
              <a:buChar char="-"/>
            </a:pPr>
            <a:r>
              <a:rPr lang="en-US" dirty="0" err="1">
                <a:latin typeface="Arial"/>
                <a:cs typeface="Arial"/>
              </a:rPr>
              <a:t>Formierung</a:t>
            </a:r>
            <a:r>
              <a:rPr lang="en-US" dirty="0">
                <a:latin typeface="Arial"/>
                <a:cs typeface="Arial"/>
              </a:rPr>
              <a:t> der </a:t>
            </a:r>
            <a:r>
              <a:rPr lang="en-US" dirty="0" err="1">
                <a:latin typeface="Arial"/>
                <a:cs typeface="Arial"/>
              </a:rPr>
              <a:t>Nukleoli</a:t>
            </a:r>
            <a:endParaRPr lang="en-US" dirty="0">
              <a:latin typeface="Arial"/>
              <a:cs typeface="Arial"/>
            </a:endParaRPr>
          </a:p>
          <a:p>
            <a:pPr marL="285750" indent="-285750">
              <a:buFontTx/>
              <a:buChar char="-"/>
            </a:pPr>
            <a:r>
              <a:rPr lang="en-US" dirty="0" err="1">
                <a:latin typeface="Arial"/>
                <a:cs typeface="Arial"/>
              </a:rPr>
              <a:t>Bildung</a:t>
            </a:r>
            <a:r>
              <a:rPr lang="en-US" dirty="0">
                <a:latin typeface="Arial"/>
                <a:cs typeface="Arial"/>
              </a:rPr>
              <a:t> des </a:t>
            </a:r>
            <a:r>
              <a:rPr lang="en-US" dirty="0" err="1">
                <a:latin typeface="Arial"/>
                <a:cs typeface="Arial"/>
              </a:rPr>
              <a:t>kontraktilen</a:t>
            </a:r>
            <a:r>
              <a:rPr lang="en-US" dirty="0">
                <a:latin typeface="Arial"/>
                <a:cs typeface="Arial"/>
              </a:rPr>
              <a:t> Rings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3073" y="727320"/>
            <a:ext cx="4308273" cy="385617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33045" y="4100897"/>
            <a:ext cx="2133600" cy="3937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66206" y="1293047"/>
            <a:ext cx="2846075" cy="2378363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90662" y="72422"/>
            <a:ext cx="8263695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800" dirty="0" err="1">
                <a:solidFill>
                  <a:srgbClr val="3366FF"/>
                </a:solidFill>
                <a:latin typeface="Arial"/>
                <a:cs typeface="Arial"/>
              </a:rPr>
              <a:t>Zellzyklus</a:t>
            </a:r>
            <a:r>
              <a:rPr lang="en-US" sz="2800" dirty="0">
                <a:solidFill>
                  <a:srgbClr val="3366FF"/>
                </a:solidFill>
                <a:latin typeface="Arial"/>
                <a:cs typeface="Arial"/>
              </a:rPr>
              <a:t>: </a:t>
            </a:r>
            <a:r>
              <a:rPr lang="en-US" sz="2800" dirty="0" err="1">
                <a:solidFill>
                  <a:srgbClr val="3366FF"/>
                </a:solidFill>
                <a:latin typeface="Arial"/>
                <a:cs typeface="Arial"/>
              </a:rPr>
              <a:t>Mitose</a:t>
            </a:r>
            <a:endParaRPr lang="en-US" sz="2800" dirty="0">
              <a:solidFill>
                <a:srgbClr val="3366FF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45791386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75254" y="4826107"/>
            <a:ext cx="8135560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US" dirty="0" err="1">
                <a:latin typeface="Arial"/>
                <a:cs typeface="Arial"/>
              </a:rPr>
              <a:t>Durchschnüren</a:t>
            </a:r>
            <a:r>
              <a:rPr lang="en-US" dirty="0">
                <a:latin typeface="Arial"/>
                <a:cs typeface="Arial"/>
              </a:rPr>
              <a:t> der </a:t>
            </a:r>
            <a:r>
              <a:rPr lang="en-US" dirty="0" err="1">
                <a:latin typeface="Arial"/>
                <a:cs typeface="Arial"/>
              </a:rPr>
              <a:t>Mutterzelle</a:t>
            </a:r>
            <a:r>
              <a:rPr lang="en-US" dirty="0">
                <a:latin typeface="Arial"/>
                <a:cs typeface="Arial"/>
              </a:rPr>
              <a:t> </a:t>
            </a:r>
            <a:r>
              <a:rPr lang="en-US" dirty="0" err="1">
                <a:latin typeface="Arial"/>
                <a:cs typeface="Arial"/>
              </a:rPr>
              <a:t>durch</a:t>
            </a:r>
            <a:r>
              <a:rPr lang="en-US" dirty="0">
                <a:latin typeface="Arial"/>
                <a:cs typeface="Arial"/>
              </a:rPr>
              <a:t> </a:t>
            </a:r>
            <a:r>
              <a:rPr lang="en-US" b="1" dirty="0" err="1">
                <a:latin typeface="Arial"/>
                <a:cs typeface="Arial"/>
              </a:rPr>
              <a:t>kontraktilen</a:t>
            </a:r>
            <a:r>
              <a:rPr lang="en-US" b="1" dirty="0">
                <a:latin typeface="Arial"/>
                <a:cs typeface="Arial"/>
              </a:rPr>
              <a:t> Ring </a:t>
            </a:r>
            <a:r>
              <a:rPr lang="en-US" dirty="0" err="1">
                <a:latin typeface="Arial"/>
                <a:cs typeface="Arial"/>
              </a:rPr>
              <a:t>aus</a:t>
            </a:r>
            <a:r>
              <a:rPr lang="en-US" dirty="0">
                <a:latin typeface="Arial"/>
                <a:cs typeface="Arial"/>
              </a:rPr>
              <a:t> Actin / Myosin</a:t>
            </a:r>
          </a:p>
          <a:p>
            <a:r>
              <a:rPr lang="en-US" dirty="0">
                <a:latin typeface="Arial"/>
                <a:cs typeface="Arial"/>
              </a:rPr>
              <a:t>	</a:t>
            </a:r>
            <a:r>
              <a:rPr lang="en-US" dirty="0" err="1">
                <a:latin typeface="Arial"/>
                <a:cs typeface="Arial"/>
              </a:rPr>
              <a:t>durch</a:t>
            </a:r>
            <a:r>
              <a:rPr lang="en-US" dirty="0">
                <a:latin typeface="Arial"/>
                <a:cs typeface="Arial"/>
              </a:rPr>
              <a:t> </a:t>
            </a:r>
            <a:r>
              <a:rPr lang="en-US" dirty="0" err="1">
                <a:latin typeface="Arial"/>
                <a:cs typeface="Arial"/>
              </a:rPr>
              <a:t>Ausbilden</a:t>
            </a:r>
            <a:r>
              <a:rPr lang="en-US" dirty="0">
                <a:latin typeface="Arial"/>
                <a:cs typeface="Arial"/>
              </a:rPr>
              <a:t> </a:t>
            </a:r>
            <a:r>
              <a:rPr lang="en-US" dirty="0" err="1">
                <a:latin typeface="Arial"/>
                <a:cs typeface="Arial"/>
              </a:rPr>
              <a:t>einer</a:t>
            </a:r>
            <a:r>
              <a:rPr lang="en-US" dirty="0">
                <a:latin typeface="Arial"/>
                <a:cs typeface="Arial"/>
              </a:rPr>
              <a:t> </a:t>
            </a:r>
            <a:r>
              <a:rPr lang="en-US" b="1" dirty="0" err="1">
                <a:latin typeface="Arial"/>
                <a:cs typeface="Arial"/>
              </a:rPr>
              <a:t>Teilungsfurche</a:t>
            </a:r>
            <a:endParaRPr lang="en-US" b="1" dirty="0">
              <a:latin typeface="Arial"/>
              <a:cs typeface="Arial"/>
            </a:endParaRPr>
          </a:p>
          <a:p>
            <a:pPr marL="285750" indent="-285750">
              <a:buFontTx/>
              <a:buChar char="-"/>
            </a:pPr>
            <a:r>
              <a:rPr lang="en-US" dirty="0" err="1">
                <a:latin typeface="Arial"/>
                <a:cs typeface="Arial"/>
              </a:rPr>
              <a:t>Entstehung</a:t>
            </a:r>
            <a:r>
              <a:rPr lang="en-US" dirty="0">
                <a:latin typeface="Arial"/>
                <a:cs typeface="Arial"/>
              </a:rPr>
              <a:t> </a:t>
            </a:r>
            <a:r>
              <a:rPr lang="en-US" dirty="0" err="1">
                <a:latin typeface="Arial"/>
                <a:cs typeface="Arial"/>
              </a:rPr>
              <a:t>zweier</a:t>
            </a:r>
            <a:r>
              <a:rPr lang="en-US" dirty="0">
                <a:latin typeface="Arial"/>
                <a:cs typeface="Arial"/>
              </a:rPr>
              <a:t> </a:t>
            </a:r>
            <a:r>
              <a:rPr lang="en-US" dirty="0" err="1">
                <a:latin typeface="Arial"/>
                <a:cs typeface="Arial"/>
              </a:rPr>
              <a:t>Tochterzellen</a:t>
            </a:r>
            <a:r>
              <a:rPr lang="en-US" dirty="0">
                <a:latin typeface="Arial"/>
                <a:cs typeface="Arial"/>
              </a:rPr>
              <a:t> </a:t>
            </a:r>
            <a:r>
              <a:rPr lang="en-US" dirty="0" err="1">
                <a:latin typeface="Arial"/>
                <a:cs typeface="Arial"/>
              </a:rPr>
              <a:t>mit</a:t>
            </a:r>
            <a:r>
              <a:rPr lang="en-US" dirty="0">
                <a:latin typeface="Arial"/>
                <a:cs typeface="Arial"/>
              </a:rPr>
              <a:t> </a:t>
            </a:r>
            <a:r>
              <a:rPr lang="en-US" dirty="0" err="1">
                <a:latin typeface="Arial"/>
                <a:cs typeface="Arial"/>
              </a:rPr>
              <a:t>eigenen</a:t>
            </a:r>
            <a:r>
              <a:rPr lang="en-US" dirty="0">
                <a:latin typeface="Arial"/>
                <a:cs typeface="Arial"/>
              </a:rPr>
              <a:t> </a:t>
            </a:r>
            <a:r>
              <a:rPr lang="en-US" dirty="0" err="1">
                <a:latin typeface="Arial"/>
                <a:cs typeface="Arial"/>
              </a:rPr>
              <a:t>Kernen</a:t>
            </a:r>
            <a:endParaRPr lang="en-US" dirty="0">
              <a:latin typeface="Arial"/>
              <a:cs typeface="Arial"/>
            </a:endParaRPr>
          </a:p>
          <a:p>
            <a:pPr marL="285750" indent="-285750">
              <a:buFontTx/>
              <a:buChar char="-"/>
            </a:pPr>
            <a:r>
              <a:rPr lang="en-US" dirty="0" err="1">
                <a:latin typeface="Arial"/>
                <a:cs typeface="Arial"/>
              </a:rPr>
              <a:t>Verschwinden</a:t>
            </a:r>
            <a:r>
              <a:rPr lang="en-US" dirty="0">
                <a:latin typeface="Arial"/>
                <a:cs typeface="Arial"/>
              </a:rPr>
              <a:t> des </a:t>
            </a:r>
            <a:r>
              <a:rPr lang="en-US" dirty="0" err="1">
                <a:latin typeface="Arial"/>
                <a:cs typeface="Arial"/>
              </a:rPr>
              <a:t>Mittelkörpers</a:t>
            </a:r>
            <a:r>
              <a:rPr lang="en-US" dirty="0">
                <a:latin typeface="Arial"/>
                <a:cs typeface="Arial"/>
              </a:rPr>
              <a:t> (</a:t>
            </a:r>
            <a:r>
              <a:rPr lang="en-US" dirty="0" err="1">
                <a:latin typeface="Arial"/>
                <a:cs typeface="Arial"/>
              </a:rPr>
              <a:t>Überlappungsbereich</a:t>
            </a:r>
            <a:r>
              <a:rPr lang="en-US" dirty="0">
                <a:latin typeface="Arial"/>
                <a:cs typeface="Arial"/>
              </a:rPr>
              <a:t> der </a:t>
            </a:r>
            <a:r>
              <a:rPr lang="en-US" dirty="0" err="1">
                <a:latin typeface="Arial"/>
                <a:cs typeface="Arial"/>
              </a:rPr>
              <a:t>Mikrotubuli</a:t>
            </a:r>
            <a:r>
              <a:rPr lang="en-US" dirty="0">
                <a:latin typeface="Arial"/>
                <a:cs typeface="Arial"/>
              </a:rPr>
              <a:t>)</a:t>
            </a:r>
          </a:p>
          <a:p>
            <a:pPr marL="285750" indent="-285750">
              <a:buFontTx/>
              <a:buChar char="-"/>
            </a:pPr>
            <a:r>
              <a:rPr lang="en-US" dirty="0">
                <a:latin typeface="Arial"/>
                <a:cs typeface="Arial"/>
              </a:rPr>
              <a:t>Falls </a:t>
            </a:r>
            <a:r>
              <a:rPr lang="en-US" dirty="0" err="1">
                <a:latin typeface="Arial"/>
                <a:cs typeface="Arial"/>
              </a:rPr>
              <a:t>Fehler</a:t>
            </a:r>
            <a:r>
              <a:rPr lang="en-US" dirty="0">
                <a:latin typeface="Arial"/>
                <a:cs typeface="Arial"/>
              </a:rPr>
              <a:t> </a:t>
            </a:r>
            <a:r>
              <a:rPr lang="en-US" dirty="0" err="1">
                <a:latin typeface="Arial"/>
                <a:cs typeface="Arial"/>
              </a:rPr>
              <a:t>bei</a:t>
            </a:r>
            <a:r>
              <a:rPr lang="en-US" dirty="0">
                <a:latin typeface="Arial"/>
                <a:cs typeface="Arial"/>
              </a:rPr>
              <a:t> </a:t>
            </a:r>
            <a:r>
              <a:rPr lang="en-US" dirty="0" err="1">
                <a:latin typeface="Arial"/>
                <a:cs typeface="Arial"/>
              </a:rPr>
              <a:t>Chromosomentrennung</a:t>
            </a:r>
            <a:r>
              <a:rPr lang="en-US" dirty="0">
                <a:latin typeface="Arial"/>
                <a:cs typeface="Arial"/>
              </a:rPr>
              <a:t>: </a:t>
            </a:r>
            <a:r>
              <a:rPr lang="en-US" dirty="0" err="1">
                <a:latin typeface="Arial"/>
                <a:cs typeface="Arial"/>
              </a:rPr>
              <a:t>Einleitung</a:t>
            </a:r>
            <a:r>
              <a:rPr lang="en-US" dirty="0">
                <a:latin typeface="Arial"/>
                <a:cs typeface="Arial"/>
              </a:rPr>
              <a:t> </a:t>
            </a:r>
            <a:r>
              <a:rPr lang="en-US" dirty="0" err="1">
                <a:latin typeface="Arial"/>
                <a:cs typeface="Arial"/>
              </a:rPr>
              <a:t>Apoptose</a:t>
            </a:r>
            <a:r>
              <a:rPr lang="en-US" dirty="0">
                <a:latin typeface="Arial"/>
                <a:cs typeface="Arial"/>
              </a:rPr>
              <a:t> (</a:t>
            </a:r>
            <a:r>
              <a:rPr lang="en-US" dirty="0" err="1">
                <a:latin typeface="Arial"/>
                <a:cs typeface="Arial"/>
              </a:rPr>
              <a:t>Zelltod</a:t>
            </a:r>
            <a:r>
              <a:rPr lang="en-US" dirty="0">
                <a:latin typeface="Arial"/>
                <a:cs typeface="Arial"/>
              </a:rPr>
              <a:t>)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9750" y="641446"/>
            <a:ext cx="4271998" cy="390813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60909" y="3764359"/>
            <a:ext cx="1907441" cy="79123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63511" y="1101165"/>
            <a:ext cx="2880591" cy="2395543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490662" y="72422"/>
            <a:ext cx="8263695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800" dirty="0" err="1">
                <a:solidFill>
                  <a:srgbClr val="3366FF"/>
                </a:solidFill>
                <a:latin typeface="Arial"/>
                <a:cs typeface="Arial"/>
              </a:rPr>
              <a:t>Zellzyklus</a:t>
            </a:r>
            <a:r>
              <a:rPr lang="en-US" sz="2800" dirty="0">
                <a:solidFill>
                  <a:srgbClr val="3366FF"/>
                </a:solidFill>
                <a:latin typeface="Arial"/>
                <a:cs typeface="Arial"/>
              </a:rPr>
              <a:t>: </a:t>
            </a:r>
            <a:r>
              <a:rPr lang="en-US" sz="2800" dirty="0" err="1">
                <a:solidFill>
                  <a:srgbClr val="3366FF"/>
                </a:solidFill>
                <a:latin typeface="Arial"/>
                <a:cs typeface="Arial"/>
              </a:rPr>
              <a:t>Mitose</a:t>
            </a:r>
            <a:r>
              <a:rPr lang="en-US" sz="2800" dirty="0">
                <a:solidFill>
                  <a:srgbClr val="3366FF"/>
                </a:solidFill>
                <a:latin typeface="Arial"/>
                <a:cs typeface="Arial"/>
              </a:rPr>
              <a:t> - Interphase</a:t>
            </a:r>
          </a:p>
        </p:txBody>
      </p:sp>
    </p:spTree>
    <p:extLst>
      <p:ext uri="{BB962C8B-B14F-4D97-AF65-F5344CB8AC3E}">
        <p14:creationId xmlns:p14="http://schemas.microsoft.com/office/powerpoint/2010/main" val="2457913868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8300" y="0"/>
            <a:ext cx="839613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2491878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72491" y="620102"/>
            <a:ext cx="5714134" cy="4130699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755238" y="53274"/>
            <a:ext cx="681085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rgbClr val="3366FF"/>
                </a:solidFill>
                <a:latin typeface="Arial"/>
                <a:cs typeface="Arial"/>
              </a:rPr>
              <a:t>Die </a:t>
            </a:r>
            <a:r>
              <a:rPr lang="en-US" sz="2800" dirty="0" err="1">
                <a:solidFill>
                  <a:srgbClr val="3366FF"/>
                </a:solidFill>
                <a:latin typeface="Arial"/>
                <a:cs typeface="Arial"/>
              </a:rPr>
              <a:t>Mitosespindel</a:t>
            </a:r>
            <a:r>
              <a:rPr lang="en-US" sz="2800" dirty="0">
                <a:solidFill>
                  <a:srgbClr val="3366FF"/>
                </a:solidFill>
                <a:latin typeface="Arial"/>
                <a:cs typeface="Arial"/>
              </a:rPr>
              <a:t> </a:t>
            </a:r>
            <a:r>
              <a:rPr lang="en-US" sz="2800" dirty="0" err="1">
                <a:solidFill>
                  <a:srgbClr val="3366FF"/>
                </a:solidFill>
                <a:latin typeface="Arial"/>
                <a:cs typeface="Arial"/>
              </a:rPr>
              <a:t>besteht</a:t>
            </a:r>
            <a:r>
              <a:rPr lang="en-US" sz="2800" dirty="0">
                <a:solidFill>
                  <a:srgbClr val="3366FF"/>
                </a:solidFill>
                <a:latin typeface="Arial"/>
                <a:cs typeface="Arial"/>
              </a:rPr>
              <a:t> </a:t>
            </a:r>
            <a:r>
              <a:rPr lang="en-US" sz="2800" dirty="0" err="1">
                <a:solidFill>
                  <a:srgbClr val="3366FF"/>
                </a:solidFill>
                <a:latin typeface="Arial"/>
                <a:cs typeface="Arial"/>
              </a:rPr>
              <a:t>aus</a:t>
            </a:r>
            <a:r>
              <a:rPr lang="en-US" sz="2800" dirty="0">
                <a:solidFill>
                  <a:srgbClr val="3366FF"/>
                </a:solidFill>
                <a:latin typeface="Arial"/>
                <a:cs typeface="Arial"/>
              </a:rPr>
              <a:t> </a:t>
            </a:r>
            <a:r>
              <a:rPr lang="en-US" sz="2800" dirty="0" err="1">
                <a:solidFill>
                  <a:srgbClr val="3366FF"/>
                </a:solidFill>
                <a:latin typeface="Arial"/>
                <a:cs typeface="Arial"/>
              </a:rPr>
              <a:t>Mikrotubuli</a:t>
            </a:r>
            <a:endParaRPr lang="en-US" sz="2800" dirty="0">
              <a:solidFill>
                <a:srgbClr val="3366FF"/>
              </a:solidFill>
              <a:latin typeface="Arial"/>
              <a:cs typeface="Arial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51822" y="4961083"/>
            <a:ext cx="8340745" cy="175432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US" dirty="0" err="1">
                <a:latin typeface="Arial"/>
                <a:cs typeface="Arial"/>
              </a:rPr>
              <a:t>Mikrotubuli</a:t>
            </a:r>
            <a:r>
              <a:rPr lang="en-US" dirty="0">
                <a:latin typeface="Arial"/>
                <a:cs typeface="Arial"/>
              </a:rPr>
              <a:t> </a:t>
            </a:r>
            <a:r>
              <a:rPr lang="en-US" dirty="0" err="1">
                <a:latin typeface="Arial"/>
                <a:cs typeface="Arial"/>
              </a:rPr>
              <a:t>für</a:t>
            </a:r>
            <a:r>
              <a:rPr lang="en-US" dirty="0">
                <a:latin typeface="Arial"/>
                <a:cs typeface="Arial"/>
              </a:rPr>
              <a:t> </a:t>
            </a:r>
            <a:r>
              <a:rPr lang="en-US" dirty="0" err="1">
                <a:latin typeface="Arial"/>
                <a:cs typeface="Arial"/>
              </a:rPr>
              <a:t>Mitosespindel</a:t>
            </a:r>
            <a:r>
              <a:rPr lang="en-US" dirty="0">
                <a:latin typeface="Arial"/>
                <a:cs typeface="Arial"/>
              </a:rPr>
              <a:t> </a:t>
            </a:r>
            <a:r>
              <a:rPr lang="en-US" dirty="0" err="1">
                <a:latin typeface="Arial"/>
                <a:cs typeface="Arial"/>
              </a:rPr>
              <a:t>rekruitieren</a:t>
            </a:r>
            <a:r>
              <a:rPr lang="en-US" dirty="0">
                <a:latin typeface="Arial"/>
                <a:cs typeface="Arial"/>
              </a:rPr>
              <a:t> </a:t>
            </a:r>
            <a:r>
              <a:rPr lang="en-US" dirty="0" err="1">
                <a:latin typeface="Arial"/>
                <a:cs typeface="Arial"/>
              </a:rPr>
              <a:t>sich</a:t>
            </a:r>
            <a:r>
              <a:rPr lang="en-US" dirty="0">
                <a:latin typeface="Arial"/>
                <a:cs typeface="Arial"/>
              </a:rPr>
              <a:t> </a:t>
            </a:r>
            <a:r>
              <a:rPr lang="en-US" dirty="0" err="1">
                <a:latin typeface="Arial"/>
                <a:cs typeface="Arial"/>
              </a:rPr>
              <a:t>aus</a:t>
            </a:r>
            <a:r>
              <a:rPr lang="en-US" dirty="0">
                <a:latin typeface="Arial"/>
                <a:cs typeface="Arial"/>
              </a:rPr>
              <a:t> </a:t>
            </a:r>
            <a:r>
              <a:rPr lang="en-US" dirty="0" err="1">
                <a:latin typeface="Arial"/>
                <a:cs typeface="Arial"/>
              </a:rPr>
              <a:t>Tubulinen</a:t>
            </a:r>
            <a:r>
              <a:rPr lang="en-US" dirty="0">
                <a:latin typeface="Arial"/>
                <a:cs typeface="Arial"/>
              </a:rPr>
              <a:t> des </a:t>
            </a:r>
            <a:r>
              <a:rPr lang="en-US" dirty="0" err="1">
                <a:latin typeface="Arial"/>
                <a:cs typeface="Arial"/>
              </a:rPr>
              <a:t>Cytoskeletts</a:t>
            </a:r>
            <a:endParaRPr lang="en-US" dirty="0">
              <a:latin typeface="Arial"/>
              <a:cs typeface="Arial"/>
            </a:endParaRPr>
          </a:p>
          <a:p>
            <a:pPr marL="285750" indent="-285750">
              <a:buFontTx/>
              <a:buChar char="-"/>
            </a:pPr>
            <a:r>
              <a:rPr lang="en-US" dirty="0">
                <a:latin typeface="Arial"/>
                <a:cs typeface="Arial"/>
              </a:rPr>
              <a:t>Dieses hat </a:t>
            </a:r>
            <a:r>
              <a:rPr lang="en-US" dirty="0" err="1">
                <a:latin typeface="Arial"/>
                <a:cs typeface="Arial"/>
              </a:rPr>
              <a:t>sich</a:t>
            </a:r>
            <a:r>
              <a:rPr lang="en-US" dirty="0">
                <a:latin typeface="Arial"/>
                <a:cs typeface="Arial"/>
              </a:rPr>
              <a:t> in der Prophase </a:t>
            </a:r>
            <a:r>
              <a:rPr lang="en-US" dirty="0" err="1">
                <a:latin typeface="Arial"/>
                <a:cs typeface="Arial"/>
              </a:rPr>
              <a:t>aufgelöst</a:t>
            </a:r>
            <a:r>
              <a:rPr lang="en-US" dirty="0">
                <a:latin typeface="Arial"/>
                <a:cs typeface="Arial"/>
              </a:rPr>
              <a:t>, </a:t>
            </a:r>
            <a:r>
              <a:rPr lang="en-US" dirty="0" err="1">
                <a:latin typeface="Arial"/>
                <a:cs typeface="Arial"/>
              </a:rPr>
              <a:t>u.a</a:t>
            </a:r>
            <a:r>
              <a:rPr lang="en-US" dirty="0">
                <a:latin typeface="Arial"/>
                <a:cs typeface="Arial"/>
              </a:rPr>
              <a:t>. </a:t>
            </a:r>
            <a:r>
              <a:rPr lang="en-US" dirty="0" err="1">
                <a:latin typeface="Arial"/>
                <a:cs typeface="Arial"/>
              </a:rPr>
              <a:t>durch</a:t>
            </a:r>
            <a:r>
              <a:rPr lang="en-US" dirty="0">
                <a:latin typeface="Arial"/>
                <a:cs typeface="Arial"/>
              </a:rPr>
              <a:t> </a:t>
            </a:r>
            <a:r>
              <a:rPr lang="en-US" dirty="0" err="1">
                <a:latin typeface="Arial"/>
                <a:cs typeface="Arial"/>
              </a:rPr>
              <a:t>Inaktivierung</a:t>
            </a:r>
            <a:r>
              <a:rPr lang="en-US" dirty="0">
                <a:latin typeface="Arial"/>
                <a:cs typeface="Arial"/>
              </a:rPr>
              <a:t> von MAPs </a:t>
            </a:r>
          </a:p>
          <a:p>
            <a:r>
              <a:rPr lang="en-US" dirty="0">
                <a:latin typeface="Arial"/>
                <a:cs typeface="Arial"/>
              </a:rPr>
              <a:t>	(</a:t>
            </a:r>
            <a:r>
              <a:rPr lang="en-US" dirty="0" err="1">
                <a:latin typeface="Arial"/>
                <a:cs typeface="Arial"/>
              </a:rPr>
              <a:t>Microtubuli-assoziierten</a:t>
            </a:r>
            <a:r>
              <a:rPr lang="en-US" dirty="0">
                <a:latin typeface="Arial"/>
                <a:cs typeface="Arial"/>
              </a:rPr>
              <a:t> </a:t>
            </a:r>
            <a:r>
              <a:rPr lang="en-US" dirty="0" err="1">
                <a:latin typeface="Arial"/>
                <a:cs typeface="Arial"/>
              </a:rPr>
              <a:t>Proteinen</a:t>
            </a:r>
            <a:r>
              <a:rPr lang="en-US" dirty="0">
                <a:latin typeface="Arial"/>
                <a:cs typeface="Arial"/>
              </a:rPr>
              <a:t>)</a:t>
            </a:r>
          </a:p>
          <a:p>
            <a:pPr marL="285750" indent="-285750">
              <a:buFontTx/>
              <a:buChar char="-"/>
            </a:pPr>
            <a:r>
              <a:rPr lang="en-US" dirty="0" err="1">
                <a:latin typeface="Arial"/>
                <a:cs typeface="Arial"/>
              </a:rPr>
              <a:t>Interpolar-Mikrotubuli</a:t>
            </a:r>
            <a:r>
              <a:rPr lang="en-US" dirty="0">
                <a:latin typeface="Arial"/>
                <a:cs typeface="Arial"/>
              </a:rPr>
              <a:t>: von </a:t>
            </a:r>
            <a:r>
              <a:rPr lang="en-US" dirty="0" err="1">
                <a:latin typeface="Arial"/>
                <a:cs typeface="Arial"/>
              </a:rPr>
              <a:t>Zellpol</a:t>
            </a:r>
            <a:r>
              <a:rPr lang="en-US" dirty="0">
                <a:latin typeface="Arial"/>
                <a:cs typeface="Arial"/>
              </a:rPr>
              <a:t> </a:t>
            </a:r>
            <a:r>
              <a:rPr lang="en-US" dirty="0" err="1">
                <a:latin typeface="Arial"/>
                <a:cs typeface="Arial"/>
              </a:rPr>
              <a:t>zu</a:t>
            </a:r>
            <a:r>
              <a:rPr lang="en-US" dirty="0">
                <a:latin typeface="Arial"/>
                <a:cs typeface="Arial"/>
              </a:rPr>
              <a:t> </a:t>
            </a:r>
            <a:r>
              <a:rPr lang="en-US" dirty="0" err="1">
                <a:latin typeface="Arial"/>
                <a:cs typeface="Arial"/>
              </a:rPr>
              <a:t>Zellpol</a:t>
            </a:r>
            <a:endParaRPr lang="en-US" dirty="0">
              <a:latin typeface="Arial"/>
              <a:cs typeface="Arial"/>
            </a:endParaRPr>
          </a:p>
          <a:p>
            <a:pPr marL="285750" indent="-285750">
              <a:buFontTx/>
              <a:buChar char="-"/>
            </a:pPr>
            <a:r>
              <a:rPr lang="en-US" dirty="0" err="1">
                <a:latin typeface="Arial"/>
                <a:cs typeface="Arial"/>
              </a:rPr>
              <a:t>Kinetochor-Mikrotubuli</a:t>
            </a:r>
            <a:r>
              <a:rPr lang="en-US" dirty="0">
                <a:latin typeface="Arial"/>
                <a:cs typeface="Arial"/>
              </a:rPr>
              <a:t>: von </a:t>
            </a:r>
            <a:r>
              <a:rPr lang="en-US" dirty="0" err="1">
                <a:latin typeface="Arial"/>
                <a:cs typeface="Arial"/>
              </a:rPr>
              <a:t>Zellpol</a:t>
            </a:r>
            <a:r>
              <a:rPr lang="en-US" dirty="0">
                <a:latin typeface="Arial"/>
                <a:cs typeface="Arial"/>
              </a:rPr>
              <a:t> </a:t>
            </a:r>
            <a:r>
              <a:rPr lang="en-US" dirty="0" err="1">
                <a:latin typeface="Arial"/>
                <a:cs typeface="Arial"/>
              </a:rPr>
              <a:t>zu</a:t>
            </a:r>
            <a:r>
              <a:rPr lang="en-US" dirty="0">
                <a:latin typeface="Arial"/>
                <a:cs typeface="Arial"/>
              </a:rPr>
              <a:t> </a:t>
            </a:r>
            <a:r>
              <a:rPr lang="en-US" dirty="0" err="1">
                <a:latin typeface="Arial"/>
                <a:cs typeface="Arial"/>
              </a:rPr>
              <a:t>Kinetochor</a:t>
            </a:r>
            <a:endParaRPr lang="en-US" dirty="0">
              <a:latin typeface="Arial"/>
              <a:cs typeface="Arial"/>
            </a:endParaRPr>
          </a:p>
          <a:p>
            <a:pPr marL="285750" indent="-285750">
              <a:buFontTx/>
              <a:buChar char="-"/>
            </a:pPr>
            <a:r>
              <a:rPr lang="en-US" dirty="0">
                <a:latin typeface="Arial"/>
                <a:cs typeface="Arial"/>
              </a:rPr>
              <a:t>Astral-</a:t>
            </a:r>
            <a:r>
              <a:rPr lang="en-US" dirty="0" err="1">
                <a:latin typeface="Arial"/>
                <a:cs typeface="Arial"/>
              </a:rPr>
              <a:t>Mikrotubuli</a:t>
            </a:r>
            <a:r>
              <a:rPr lang="en-US" dirty="0">
                <a:latin typeface="Arial"/>
                <a:cs typeface="Arial"/>
              </a:rPr>
              <a:t>: </a:t>
            </a:r>
            <a:r>
              <a:rPr lang="en-US" dirty="0" err="1">
                <a:latin typeface="Arial"/>
                <a:cs typeface="Arial"/>
              </a:rPr>
              <a:t>bleiben</a:t>
            </a:r>
            <a:r>
              <a:rPr lang="en-US" dirty="0">
                <a:latin typeface="Arial"/>
                <a:cs typeface="Arial"/>
              </a:rPr>
              <a:t> an </a:t>
            </a:r>
            <a:r>
              <a:rPr lang="en-US" dirty="0" err="1">
                <a:latin typeface="Arial"/>
                <a:cs typeface="Arial"/>
              </a:rPr>
              <a:t>Zellpolen</a:t>
            </a:r>
            <a:r>
              <a:rPr lang="en-US" dirty="0">
                <a:latin typeface="Arial"/>
                <a:cs typeface="Arial"/>
              </a:rPr>
              <a:t> (=Pol-</a:t>
            </a:r>
            <a:r>
              <a:rPr lang="en-US" dirty="0" err="1">
                <a:latin typeface="Arial"/>
                <a:cs typeface="Arial"/>
              </a:rPr>
              <a:t>Mikrotubuli</a:t>
            </a:r>
            <a:r>
              <a:rPr lang="en-US" dirty="0">
                <a:latin typeface="Arial"/>
                <a:cs typeface="Arial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714418465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7500" y="2365715"/>
            <a:ext cx="8496300" cy="8001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7500" y="3165815"/>
            <a:ext cx="8496300" cy="15621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21180" y="187901"/>
            <a:ext cx="802798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err="1">
                <a:solidFill>
                  <a:srgbClr val="3366FF"/>
                </a:solidFill>
                <a:latin typeface="Arial"/>
                <a:cs typeface="Arial"/>
              </a:rPr>
              <a:t>Blockierung</a:t>
            </a:r>
            <a:r>
              <a:rPr lang="en-US" sz="2800" dirty="0">
                <a:solidFill>
                  <a:srgbClr val="3366FF"/>
                </a:solidFill>
                <a:latin typeface="Arial"/>
                <a:cs typeface="Arial"/>
              </a:rPr>
              <a:t> der </a:t>
            </a:r>
            <a:r>
              <a:rPr lang="en-US" sz="2800" dirty="0" err="1">
                <a:solidFill>
                  <a:srgbClr val="3366FF"/>
                </a:solidFill>
                <a:latin typeface="Arial"/>
                <a:cs typeface="Arial"/>
              </a:rPr>
              <a:t>Mikrotubuli</a:t>
            </a:r>
            <a:r>
              <a:rPr lang="en-US" sz="2800" dirty="0">
                <a:solidFill>
                  <a:srgbClr val="3366FF"/>
                </a:solidFill>
                <a:latin typeface="Arial"/>
                <a:cs typeface="Arial"/>
              </a:rPr>
              <a:t> </a:t>
            </a:r>
            <a:r>
              <a:rPr lang="en-US" sz="2800" dirty="0" err="1">
                <a:solidFill>
                  <a:srgbClr val="3366FF"/>
                </a:solidFill>
                <a:latin typeface="Arial"/>
                <a:cs typeface="Arial"/>
              </a:rPr>
              <a:t>hemmt</a:t>
            </a:r>
            <a:r>
              <a:rPr lang="en-US" sz="2800" dirty="0">
                <a:solidFill>
                  <a:srgbClr val="3366FF"/>
                </a:solidFill>
                <a:latin typeface="Arial"/>
                <a:cs typeface="Arial"/>
              </a:rPr>
              <a:t> die </a:t>
            </a:r>
            <a:r>
              <a:rPr lang="en-US" sz="2800" dirty="0" err="1">
                <a:solidFill>
                  <a:srgbClr val="3366FF"/>
                </a:solidFill>
                <a:latin typeface="Arial"/>
                <a:cs typeface="Arial"/>
              </a:rPr>
              <a:t>Zellteilung</a:t>
            </a:r>
            <a:endParaRPr lang="en-US" sz="2800" dirty="0">
              <a:solidFill>
                <a:srgbClr val="3366FF"/>
              </a:solidFill>
              <a:latin typeface="Arial"/>
              <a:cs typeface="Arial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952625" y="1304487"/>
            <a:ext cx="467520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err="1">
                <a:latin typeface="Arial"/>
                <a:cs typeface="Arial"/>
              </a:rPr>
              <a:t>Einsatz</a:t>
            </a:r>
            <a:r>
              <a:rPr lang="en-US" sz="2000" dirty="0">
                <a:latin typeface="Arial"/>
                <a:cs typeface="Arial"/>
              </a:rPr>
              <a:t> </a:t>
            </a:r>
            <a:r>
              <a:rPr lang="en-US" sz="2000" dirty="0" err="1">
                <a:latin typeface="Arial"/>
                <a:cs typeface="Arial"/>
              </a:rPr>
              <a:t>als</a:t>
            </a:r>
            <a:r>
              <a:rPr lang="en-US" sz="2000" dirty="0">
                <a:latin typeface="Arial"/>
                <a:cs typeface="Arial"/>
              </a:rPr>
              <a:t> </a:t>
            </a:r>
            <a:r>
              <a:rPr lang="en-US" sz="2000" dirty="0" err="1">
                <a:latin typeface="Arial"/>
                <a:cs typeface="Arial"/>
              </a:rPr>
              <a:t>Zytostatika</a:t>
            </a:r>
            <a:r>
              <a:rPr lang="en-US" sz="2000" dirty="0">
                <a:latin typeface="Arial"/>
                <a:cs typeface="Arial"/>
              </a:rPr>
              <a:t> in </a:t>
            </a:r>
            <a:r>
              <a:rPr lang="en-US" sz="2000" dirty="0" err="1">
                <a:latin typeface="Arial"/>
                <a:cs typeface="Arial"/>
              </a:rPr>
              <a:t>Krebstherapie</a:t>
            </a:r>
            <a:endParaRPr lang="en-US" sz="200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304621631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290223" y="144204"/>
            <a:ext cx="4395529" cy="52322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800" dirty="0" err="1">
                <a:solidFill>
                  <a:srgbClr val="3366FF"/>
                </a:solidFill>
                <a:latin typeface="Arial"/>
                <a:cs typeface="Arial"/>
              </a:rPr>
              <a:t>Zusammenfassung</a:t>
            </a:r>
            <a:r>
              <a:rPr lang="en-US" sz="2800" dirty="0">
                <a:solidFill>
                  <a:srgbClr val="3366FF"/>
                </a:solidFill>
                <a:latin typeface="Arial"/>
                <a:cs typeface="Arial"/>
              </a:rPr>
              <a:t> </a:t>
            </a:r>
            <a:r>
              <a:rPr lang="en-US" sz="2800" dirty="0" err="1">
                <a:solidFill>
                  <a:srgbClr val="3366FF"/>
                </a:solidFill>
                <a:latin typeface="Arial"/>
                <a:cs typeface="Arial"/>
              </a:rPr>
              <a:t>Mitose</a:t>
            </a:r>
            <a:endParaRPr lang="en-US" sz="2800" dirty="0">
              <a:solidFill>
                <a:srgbClr val="3366FF"/>
              </a:solidFill>
              <a:latin typeface="Arial"/>
              <a:cs typeface="Arial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46350" y="1179352"/>
            <a:ext cx="4444696" cy="532453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err="1">
                <a:latin typeface="Arial"/>
                <a:cs typeface="Arial"/>
              </a:rPr>
              <a:t>Stadien</a:t>
            </a:r>
            <a:endParaRPr lang="en-US" sz="2000" b="1" dirty="0">
              <a:latin typeface="Arial"/>
              <a:cs typeface="Arial"/>
            </a:endParaRPr>
          </a:p>
          <a:p>
            <a:r>
              <a:rPr lang="en-US" sz="2000" dirty="0">
                <a:latin typeface="Arial"/>
                <a:cs typeface="Arial"/>
              </a:rPr>
              <a:t>Prophase / </a:t>
            </a:r>
            <a:r>
              <a:rPr lang="en-US" sz="2000" dirty="0" err="1">
                <a:latin typeface="Arial"/>
                <a:cs typeface="Arial"/>
              </a:rPr>
              <a:t>Prometaphase</a:t>
            </a:r>
            <a:endParaRPr lang="en-US" sz="2000" dirty="0">
              <a:latin typeface="Arial"/>
              <a:cs typeface="Arial"/>
            </a:endParaRPr>
          </a:p>
          <a:p>
            <a:r>
              <a:rPr lang="en-US" sz="2000" dirty="0">
                <a:latin typeface="Arial"/>
                <a:cs typeface="Arial"/>
              </a:rPr>
              <a:t>Metaphase</a:t>
            </a:r>
          </a:p>
          <a:p>
            <a:r>
              <a:rPr lang="en-US" sz="2000" dirty="0">
                <a:latin typeface="Arial"/>
                <a:cs typeface="Arial"/>
              </a:rPr>
              <a:t>Anaphase		</a:t>
            </a:r>
          </a:p>
          <a:p>
            <a:r>
              <a:rPr lang="en-US" sz="2000" dirty="0" err="1">
                <a:latin typeface="Arial"/>
                <a:cs typeface="Arial"/>
              </a:rPr>
              <a:t>Telophase</a:t>
            </a:r>
            <a:endParaRPr lang="en-US" sz="2000" dirty="0">
              <a:latin typeface="Arial"/>
              <a:cs typeface="Arial"/>
            </a:endParaRPr>
          </a:p>
          <a:p>
            <a:endParaRPr lang="en-US" sz="2000" dirty="0">
              <a:latin typeface="Arial"/>
              <a:cs typeface="Arial"/>
            </a:endParaRPr>
          </a:p>
          <a:p>
            <a:r>
              <a:rPr lang="en-US" sz="2000" b="1" dirty="0" err="1">
                <a:latin typeface="Arial"/>
                <a:cs typeface="Arial"/>
              </a:rPr>
              <a:t>Cytokinese</a:t>
            </a:r>
            <a:endParaRPr lang="en-US" sz="2000" b="1" dirty="0">
              <a:latin typeface="Arial"/>
              <a:cs typeface="Arial"/>
            </a:endParaRPr>
          </a:p>
          <a:p>
            <a:endParaRPr lang="en-US" sz="2000" dirty="0">
              <a:latin typeface="Arial"/>
              <a:cs typeface="Arial"/>
            </a:endParaRPr>
          </a:p>
          <a:p>
            <a:r>
              <a:rPr lang="en-US" sz="2000" b="1" dirty="0" err="1">
                <a:latin typeface="Arial"/>
                <a:cs typeface="Arial"/>
              </a:rPr>
              <a:t>Umstrukturierung</a:t>
            </a:r>
            <a:r>
              <a:rPr lang="en-US" sz="2000" b="1" dirty="0">
                <a:latin typeface="Arial"/>
                <a:cs typeface="Arial"/>
              </a:rPr>
              <a:t> des </a:t>
            </a:r>
            <a:r>
              <a:rPr lang="en-US" sz="2000" b="1" dirty="0" err="1">
                <a:latin typeface="Arial"/>
                <a:cs typeface="Arial"/>
              </a:rPr>
              <a:t>Zytoskeletts</a:t>
            </a:r>
            <a:endParaRPr lang="en-US" sz="2000" b="1" dirty="0">
              <a:latin typeface="Arial"/>
              <a:cs typeface="Arial"/>
            </a:endParaRPr>
          </a:p>
          <a:p>
            <a:pPr marL="285750" indent="-285750">
              <a:buFontTx/>
              <a:buChar char="-"/>
            </a:pPr>
            <a:r>
              <a:rPr lang="en-US" sz="2000" dirty="0">
                <a:latin typeface="Arial"/>
                <a:cs typeface="Arial"/>
              </a:rPr>
              <a:t>Astral- und </a:t>
            </a:r>
            <a:r>
              <a:rPr lang="en-US" sz="2000" dirty="0" err="1">
                <a:latin typeface="Arial"/>
                <a:cs typeface="Arial"/>
              </a:rPr>
              <a:t>Kinetochor-Mikrotubuli</a:t>
            </a:r>
            <a:endParaRPr lang="en-US" sz="2000" dirty="0">
              <a:latin typeface="Arial"/>
              <a:cs typeface="Arial"/>
            </a:endParaRPr>
          </a:p>
          <a:p>
            <a:pPr marL="285750" indent="-285750">
              <a:buFontTx/>
              <a:buChar char="-"/>
            </a:pPr>
            <a:r>
              <a:rPr lang="en-US" sz="2000" dirty="0" err="1">
                <a:latin typeface="Arial"/>
                <a:cs typeface="Arial"/>
              </a:rPr>
              <a:t>Kontraktiler</a:t>
            </a:r>
            <a:r>
              <a:rPr lang="en-US" sz="2000" dirty="0">
                <a:latin typeface="Arial"/>
                <a:cs typeface="Arial"/>
              </a:rPr>
              <a:t> Ring </a:t>
            </a:r>
            <a:r>
              <a:rPr lang="en-US" sz="2000" dirty="0" err="1">
                <a:latin typeface="Arial"/>
                <a:cs typeface="Arial"/>
              </a:rPr>
              <a:t>aus</a:t>
            </a:r>
            <a:r>
              <a:rPr lang="en-US" sz="2000" dirty="0">
                <a:latin typeface="Arial"/>
                <a:cs typeface="Arial"/>
              </a:rPr>
              <a:t> Actin</a:t>
            </a:r>
          </a:p>
          <a:p>
            <a:pPr marL="285750" indent="-285750">
              <a:buFontTx/>
              <a:buChar char="-"/>
            </a:pPr>
            <a:r>
              <a:rPr lang="en-US" sz="2000" dirty="0" err="1">
                <a:latin typeface="Arial"/>
                <a:cs typeface="Arial"/>
              </a:rPr>
              <a:t>Ab</a:t>
            </a:r>
            <a:r>
              <a:rPr lang="en-US" sz="2000" dirty="0">
                <a:latin typeface="Arial"/>
                <a:cs typeface="Arial"/>
              </a:rPr>
              <a:t>- und </a:t>
            </a:r>
            <a:r>
              <a:rPr lang="en-US" sz="2000" dirty="0" err="1">
                <a:latin typeface="Arial"/>
                <a:cs typeface="Arial"/>
              </a:rPr>
              <a:t>Aufbau</a:t>
            </a:r>
            <a:r>
              <a:rPr lang="en-US" sz="2000" dirty="0">
                <a:latin typeface="Arial"/>
                <a:cs typeface="Arial"/>
              </a:rPr>
              <a:t> </a:t>
            </a:r>
            <a:r>
              <a:rPr lang="en-US" sz="2000" dirty="0" err="1">
                <a:latin typeface="Arial"/>
                <a:cs typeface="Arial"/>
              </a:rPr>
              <a:t>Kernlamina</a:t>
            </a:r>
            <a:endParaRPr lang="en-US" sz="2000" dirty="0">
              <a:latin typeface="Arial"/>
              <a:cs typeface="Arial"/>
            </a:endParaRPr>
          </a:p>
          <a:p>
            <a:pPr marL="285750" indent="-285750">
              <a:buFontTx/>
              <a:buChar char="-"/>
            </a:pPr>
            <a:endParaRPr lang="en-US" sz="2000" dirty="0">
              <a:latin typeface="Arial"/>
              <a:cs typeface="Arial"/>
            </a:endParaRPr>
          </a:p>
          <a:p>
            <a:r>
              <a:rPr lang="en-US" sz="2000" b="1" dirty="0" err="1">
                <a:latin typeface="Arial"/>
                <a:cs typeface="Arial"/>
              </a:rPr>
              <a:t>Veränderungen</a:t>
            </a:r>
            <a:r>
              <a:rPr lang="en-US" sz="2000" b="1" dirty="0">
                <a:latin typeface="Arial"/>
                <a:cs typeface="Arial"/>
              </a:rPr>
              <a:t> an </a:t>
            </a:r>
            <a:r>
              <a:rPr lang="en-US" sz="2000" b="1" dirty="0" err="1">
                <a:latin typeface="Arial"/>
                <a:cs typeface="Arial"/>
              </a:rPr>
              <a:t>Chromatiden</a:t>
            </a:r>
            <a:endParaRPr lang="en-US" sz="2000" b="1" dirty="0">
              <a:latin typeface="Arial"/>
              <a:cs typeface="Arial"/>
            </a:endParaRPr>
          </a:p>
          <a:p>
            <a:pPr marL="285750" indent="-285750">
              <a:buFontTx/>
              <a:buChar char="-"/>
            </a:pPr>
            <a:r>
              <a:rPr lang="en-US" sz="2000" dirty="0" err="1">
                <a:latin typeface="Arial"/>
                <a:cs typeface="Arial"/>
              </a:rPr>
              <a:t>Kondensation</a:t>
            </a:r>
            <a:r>
              <a:rPr lang="en-US" sz="2000" dirty="0">
                <a:latin typeface="Arial"/>
                <a:cs typeface="Arial"/>
              </a:rPr>
              <a:t> (</a:t>
            </a:r>
            <a:r>
              <a:rPr lang="en-US" sz="2000" dirty="0" err="1">
                <a:latin typeface="Arial"/>
                <a:cs typeface="Arial"/>
              </a:rPr>
              <a:t>Condensine</a:t>
            </a:r>
            <a:r>
              <a:rPr lang="en-US" sz="2000" dirty="0">
                <a:latin typeface="Arial"/>
                <a:cs typeface="Arial"/>
              </a:rPr>
              <a:t>)</a:t>
            </a:r>
          </a:p>
          <a:p>
            <a:pPr marL="285750" indent="-285750">
              <a:buFontTx/>
              <a:buChar char="-"/>
            </a:pPr>
            <a:r>
              <a:rPr lang="en-US" sz="2000" dirty="0" err="1">
                <a:latin typeface="Arial"/>
                <a:cs typeface="Arial"/>
              </a:rPr>
              <a:t>Kinetochor</a:t>
            </a:r>
            <a:r>
              <a:rPr lang="en-US" sz="2000" dirty="0">
                <a:latin typeface="Arial"/>
                <a:cs typeface="Arial"/>
              </a:rPr>
              <a:t> an </a:t>
            </a:r>
            <a:r>
              <a:rPr lang="en-US" sz="2000" dirty="0" err="1">
                <a:latin typeface="Arial"/>
                <a:cs typeface="Arial"/>
              </a:rPr>
              <a:t>Centrosom</a:t>
            </a:r>
            <a:endParaRPr lang="en-US" sz="2000" dirty="0">
              <a:latin typeface="Arial"/>
              <a:cs typeface="Arial"/>
            </a:endParaRPr>
          </a:p>
          <a:p>
            <a:pPr marL="285750" indent="-285750">
              <a:buFontTx/>
              <a:buChar char="-"/>
            </a:pPr>
            <a:endParaRPr lang="en-US" sz="2000" dirty="0">
              <a:latin typeface="Arial"/>
              <a:cs typeface="Arial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67904" y="1101058"/>
            <a:ext cx="1590937" cy="131722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31465" y="4192867"/>
            <a:ext cx="1543076" cy="128949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48734" y="5252690"/>
            <a:ext cx="1504538" cy="125119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246971" y="2719740"/>
            <a:ext cx="1665975" cy="1400802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894706" y="1547202"/>
            <a:ext cx="1665158" cy="14049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6801542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itose.mp4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217000" y="382327"/>
            <a:ext cx="8618046" cy="4843163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73175" y="5952624"/>
            <a:ext cx="2730500" cy="7239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505094" y="5414290"/>
            <a:ext cx="74607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https://</a:t>
            </a:r>
            <a:r>
              <a:rPr lang="en-US" dirty="0" err="1"/>
              <a:t>www.youtube.com</a:t>
            </a:r>
            <a:r>
              <a:rPr lang="en-US" dirty="0"/>
              <a:t>/</a:t>
            </a:r>
            <a:r>
              <a:rPr lang="en-US" dirty="0" err="1"/>
              <a:t>watch?v</a:t>
            </a:r>
            <a:r>
              <a:rPr lang="en-US" dirty="0"/>
              <a:t>=lWBnQWxJ4iw&amp;t=260s&amp;frags=pl%2Cwn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024132" y="6308224"/>
            <a:ext cx="2971800" cy="368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12833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591166" y="93807"/>
            <a:ext cx="1507544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err="1">
                <a:solidFill>
                  <a:srgbClr val="3366FF"/>
                </a:solidFill>
                <a:latin typeface="Arial"/>
                <a:cs typeface="Arial"/>
              </a:rPr>
              <a:t>Meiose</a:t>
            </a:r>
            <a:endParaRPr lang="en-US" sz="3200" dirty="0">
              <a:solidFill>
                <a:srgbClr val="3366FF"/>
              </a:solidFill>
              <a:latin typeface="Arial"/>
              <a:cs typeface="Arial"/>
            </a:endParaRPr>
          </a:p>
        </p:txBody>
      </p:sp>
      <p:pic>
        <p:nvPicPr>
          <p:cNvPr id="6" name="Picture 5" descr="busulf 20x 2 beautiful.t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876300"/>
            <a:ext cx="7518400" cy="563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0283790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668609" y="188286"/>
            <a:ext cx="1507544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err="1">
                <a:solidFill>
                  <a:srgbClr val="3366FF"/>
                </a:solidFill>
                <a:latin typeface="Arial"/>
                <a:cs typeface="Arial"/>
              </a:rPr>
              <a:t>Meiose</a:t>
            </a:r>
            <a:endParaRPr lang="en-US" sz="3200" dirty="0">
              <a:solidFill>
                <a:srgbClr val="3366FF"/>
              </a:solidFill>
              <a:latin typeface="Arial"/>
              <a:cs typeface="Arial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12213" y="1012350"/>
            <a:ext cx="8392041" cy="501675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latin typeface="Arial"/>
                <a:cs typeface="Arial"/>
              </a:rPr>
              <a:t>Definition:</a:t>
            </a:r>
          </a:p>
          <a:p>
            <a:pPr marL="342900" indent="-342900">
              <a:buFontTx/>
              <a:buChar char="-"/>
            </a:pPr>
            <a:r>
              <a:rPr lang="en-US" sz="2000" dirty="0" err="1">
                <a:latin typeface="Arial"/>
                <a:cs typeface="Arial"/>
              </a:rPr>
              <a:t>Besondere</a:t>
            </a:r>
            <a:r>
              <a:rPr lang="en-US" sz="2000" dirty="0">
                <a:latin typeface="Arial"/>
                <a:cs typeface="Arial"/>
              </a:rPr>
              <a:t> Art der </a:t>
            </a:r>
            <a:r>
              <a:rPr lang="en-US" sz="2000" dirty="0" err="1">
                <a:latin typeface="Arial"/>
                <a:cs typeface="Arial"/>
              </a:rPr>
              <a:t>Kernteilung</a:t>
            </a:r>
            <a:r>
              <a:rPr lang="en-US" sz="2000" dirty="0">
                <a:latin typeface="Arial"/>
                <a:cs typeface="Arial"/>
              </a:rPr>
              <a:t> </a:t>
            </a:r>
            <a:r>
              <a:rPr lang="en-US" sz="2000" dirty="0" err="1">
                <a:latin typeface="Arial"/>
                <a:cs typeface="Arial"/>
              </a:rPr>
              <a:t>bei</a:t>
            </a:r>
            <a:r>
              <a:rPr lang="en-US" sz="2000" dirty="0">
                <a:latin typeface="Arial"/>
                <a:cs typeface="Arial"/>
              </a:rPr>
              <a:t> </a:t>
            </a:r>
            <a:r>
              <a:rPr lang="en-US" sz="2000" dirty="0" err="1">
                <a:latin typeface="Arial"/>
                <a:cs typeface="Arial"/>
              </a:rPr>
              <a:t>Eukaroten</a:t>
            </a:r>
            <a:r>
              <a:rPr lang="en-US" sz="2000" dirty="0">
                <a:latin typeface="Arial"/>
                <a:cs typeface="Arial"/>
              </a:rPr>
              <a:t> die der </a:t>
            </a:r>
            <a:r>
              <a:rPr lang="en-US" sz="2000" dirty="0" err="1">
                <a:latin typeface="Arial"/>
                <a:cs typeface="Arial"/>
              </a:rPr>
              <a:t>geschlechtlichen</a:t>
            </a:r>
            <a:r>
              <a:rPr lang="en-US" sz="2000" dirty="0">
                <a:latin typeface="Arial"/>
                <a:cs typeface="Arial"/>
              </a:rPr>
              <a:t> </a:t>
            </a:r>
          </a:p>
          <a:p>
            <a:r>
              <a:rPr lang="en-US" sz="2000" dirty="0">
                <a:latin typeface="Arial"/>
                <a:cs typeface="Arial"/>
              </a:rPr>
              <a:t>	</a:t>
            </a:r>
            <a:r>
              <a:rPr lang="en-US" sz="2000" dirty="0" err="1">
                <a:latin typeface="Arial"/>
                <a:cs typeface="Arial"/>
              </a:rPr>
              <a:t>Fortpflanzung</a:t>
            </a:r>
            <a:r>
              <a:rPr lang="en-US" sz="2000" dirty="0">
                <a:latin typeface="Arial"/>
                <a:cs typeface="Arial"/>
              </a:rPr>
              <a:t> </a:t>
            </a:r>
            <a:r>
              <a:rPr lang="en-US" sz="2000" dirty="0" err="1">
                <a:latin typeface="Arial"/>
                <a:cs typeface="Arial"/>
              </a:rPr>
              <a:t>vorrausgeht</a:t>
            </a:r>
            <a:endParaRPr lang="en-US" sz="2000" dirty="0">
              <a:latin typeface="Arial"/>
              <a:cs typeface="Arial"/>
            </a:endParaRPr>
          </a:p>
          <a:p>
            <a:pPr marL="342900" indent="-342900">
              <a:buFontTx/>
              <a:buChar char="-"/>
            </a:pPr>
            <a:r>
              <a:rPr lang="en-US" sz="2000" dirty="0" err="1">
                <a:latin typeface="Arial"/>
                <a:cs typeface="Arial"/>
              </a:rPr>
              <a:t>Griechisch</a:t>
            </a:r>
            <a:r>
              <a:rPr lang="en-US" sz="2000" dirty="0">
                <a:latin typeface="Arial"/>
                <a:cs typeface="Arial"/>
              </a:rPr>
              <a:t> “</a:t>
            </a:r>
            <a:r>
              <a:rPr lang="en-US" sz="2000" dirty="0" err="1">
                <a:latin typeface="Arial"/>
                <a:cs typeface="Arial"/>
              </a:rPr>
              <a:t>Verminderung</a:t>
            </a:r>
            <a:r>
              <a:rPr lang="en-US" sz="2000" dirty="0">
                <a:latin typeface="Arial"/>
                <a:cs typeface="Arial"/>
              </a:rPr>
              <a:t>”</a:t>
            </a:r>
          </a:p>
          <a:p>
            <a:endParaRPr lang="en-US" sz="2000" dirty="0">
              <a:latin typeface="Arial"/>
              <a:cs typeface="Arial"/>
            </a:endParaRPr>
          </a:p>
          <a:p>
            <a:r>
              <a:rPr lang="en-US" sz="2000" b="1" dirty="0" err="1">
                <a:latin typeface="Arial"/>
                <a:cs typeface="Arial"/>
              </a:rPr>
              <a:t>Hauptmerkmale</a:t>
            </a:r>
            <a:r>
              <a:rPr lang="en-US" sz="2000" b="1" dirty="0">
                <a:latin typeface="Arial"/>
                <a:cs typeface="Arial"/>
              </a:rPr>
              <a:t>:</a:t>
            </a:r>
          </a:p>
          <a:p>
            <a:pPr marL="342900" indent="-342900">
              <a:buFontTx/>
              <a:buChar char="-"/>
            </a:pPr>
            <a:r>
              <a:rPr lang="en-US" sz="2000" dirty="0" err="1">
                <a:latin typeface="Arial"/>
                <a:cs typeface="Arial"/>
              </a:rPr>
              <a:t>Tritt</a:t>
            </a:r>
            <a:r>
              <a:rPr lang="en-US" sz="2000" dirty="0">
                <a:latin typeface="Arial"/>
                <a:cs typeface="Arial"/>
              </a:rPr>
              <a:t> </a:t>
            </a:r>
            <a:r>
              <a:rPr lang="en-US" sz="2000" dirty="0" err="1">
                <a:latin typeface="Arial"/>
                <a:cs typeface="Arial"/>
              </a:rPr>
              <a:t>während</a:t>
            </a:r>
            <a:r>
              <a:rPr lang="en-US" sz="2000" dirty="0">
                <a:latin typeface="Arial"/>
                <a:cs typeface="Arial"/>
              </a:rPr>
              <a:t> der </a:t>
            </a:r>
            <a:r>
              <a:rPr lang="en-US" sz="2000" i="1" dirty="0" err="1">
                <a:latin typeface="Arial"/>
                <a:cs typeface="Arial"/>
              </a:rPr>
              <a:t>Keimzellbildung</a:t>
            </a:r>
            <a:r>
              <a:rPr lang="en-US" sz="2000" dirty="0">
                <a:latin typeface="Arial"/>
                <a:cs typeface="Arial"/>
              </a:rPr>
              <a:t> auf</a:t>
            </a:r>
          </a:p>
          <a:p>
            <a:pPr marL="342900" indent="-342900">
              <a:buFontTx/>
              <a:buChar char="-"/>
            </a:pPr>
            <a:r>
              <a:rPr lang="en-US" sz="2000" dirty="0" err="1">
                <a:latin typeface="Arial"/>
                <a:cs typeface="Arial"/>
              </a:rPr>
              <a:t>Führt</a:t>
            </a:r>
            <a:r>
              <a:rPr lang="en-US" sz="2000" dirty="0">
                <a:latin typeface="Arial"/>
                <a:cs typeface="Arial"/>
              </a:rPr>
              <a:t> </a:t>
            </a:r>
            <a:r>
              <a:rPr lang="en-US" sz="2000" dirty="0" err="1">
                <a:latin typeface="Arial"/>
                <a:cs typeface="Arial"/>
              </a:rPr>
              <a:t>zu</a:t>
            </a:r>
            <a:r>
              <a:rPr lang="en-US" sz="2000" dirty="0">
                <a:latin typeface="Arial"/>
                <a:cs typeface="Arial"/>
              </a:rPr>
              <a:t> </a:t>
            </a:r>
            <a:r>
              <a:rPr lang="en-US" sz="2000" dirty="0" err="1">
                <a:latin typeface="Arial"/>
                <a:cs typeface="Arial"/>
              </a:rPr>
              <a:t>Reduktion</a:t>
            </a:r>
            <a:r>
              <a:rPr lang="en-US" sz="2000" dirty="0">
                <a:latin typeface="Arial"/>
                <a:cs typeface="Arial"/>
              </a:rPr>
              <a:t> der </a:t>
            </a:r>
            <a:r>
              <a:rPr lang="en-US" sz="2000" dirty="0" err="1">
                <a:latin typeface="Arial"/>
                <a:cs typeface="Arial"/>
              </a:rPr>
              <a:t>Chromosomensätze</a:t>
            </a:r>
            <a:endParaRPr lang="en-US" sz="2000" dirty="0">
              <a:latin typeface="Arial"/>
              <a:cs typeface="Arial"/>
            </a:endParaRPr>
          </a:p>
          <a:p>
            <a:pPr marL="342900" indent="-342900">
              <a:buFontTx/>
              <a:buChar char="-"/>
            </a:pPr>
            <a:r>
              <a:rPr lang="en-US" sz="2000" dirty="0" err="1">
                <a:latin typeface="Arial"/>
                <a:cs typeface="Arial"/>
              </a:rPr>
              <a:t>Aus</a:t>
            </a:r>
            <a:r>
              <a:rPr lang="en-US" sz="2000" dirty="0">
                <a:latin typeface="Arial"/>
                <a:cs typeface="Arial"/>
              </a:rPr>
              <a:t> 1 </a:t>
            </a:r>
            <a:r>
              <a:rPr lang="en-US" sz="2000" dirty="0" err="1">
                <a:latin typeface="Arial"/>
                <a:cs typeface="Arial"/>
              </a:rPr>
              <a:t>diploiden</a:t>
            </a:r>
            <a:r>
              <a:rPr lang="en-US" sz="2000" dirty="0">
                <a:latin typeface="Arial"/>
                <a:cs typeface="Arial"/>
              </a:rPr>
              <a:t> </a:t>
            </a:r>
            <a:r>
              <a:rPr lang="en-US" sz="2000" dirty="0" err="1">
                <a:latin typeface="Arial"/>
                <a:cs typeface="Arial"/>
              </a:rPr>
              <a:t>Ausgangszelle</a:t>
            </a:r>
            <a:r>
              <a:rPr lang="en-US" sz="2000" dirty="0">
                <a:latin typeface="Arial"/>
                <a:cs typeface="Arial"/>
              </a:rPr>
              <a:t> </a:t>
            </a:r>
            <a:r>
              <a:rPr lang="en-US" sz="2000" dirty="0" err="1">
                <a:latin typeface="Arial"/>
                <a:cs typeface="Arial"/>
              </a:rPr>
              <a:t>entstehen</a:t>
            </a:r>
            <a:r>
              <a:rPr lang="en-US" sz="2000" dirty="0">
                <a:latin typeface="Arial"/>
                <a:cs typeface="Arial"/>
              </a:rPr>
              <a:t> </a:t>
            </a:r>
          </a:p>
          <a:p>
            <a:r>
              <a:rPr lang="en-US" sz="2000" dirty="0">
                <a:latin typeface="Arial"/>
                <a:cs typeface="Arial"/>
              </a:rPr>
              <a:t>	4 </a:t>
            </a:r>
            <a:r>
              <a:rPr lang="en-US" sz="2000" dirty="0" err="1">
                <a:latin typeface="Arial"/>
                <a:cs typeface="Arial"/>
              </a:rPr>
              <a:t>haploide</a:t>
            </a:r>
            <a:r>
              <a:rPr lang="en-US" sz="2000" dirty="0">
                <a:latin typeface="Arial"/>
                <a:cs typeface="Arial"/>
              </a:rPr>
              <a:t> </a:t>
            </a:r>
            <a:r>
              <a:rPr lang="en-US" sz="2000" dirty="0" err="1">
                <a:latin typeface="Arial"/>
                <a:cs typeface="Arial"/>
              </a:rPr>
              <a:t>Keimzellen</a:t>
            </a:r>
            <a:endParaRPr lang="en-US" sz="2000" dirty="0">
              <a:latin typeface="Arial"/>
              <a:cs typeface="Arial"/>
            </a:endParaRPr>
          </a:p>
          <a:p>
            <a:pPr marL="342900" indent="-342900">
              <a:buFontTx/>
              <a:buChar char="-"/>
            </a:pPr>
            <a:endParaRPr lang="en-US" sz="2000" dirty="0">
              <a:latin typeface="Arial"/>
              <a:cs typeface="Arial"/>
            </a:endParaRPr>
          </a:p>
          <a:p>
            <a:r>
              <a:rPr lang="en-US" sz="2000" b="1" dirty="0" err="1">
                <a:latin typeface="Arial"/>
                <a:cs typeface="Arial"/>
              </a:rPr>
              <a:t>Ablauf</a:t>
            </a:r>
            <a:r>
              <a:rPr lang="en-US" sz="2000" b="1" dirty="0">
                <a:latin typeface="Arial"/>
                <a:cs typeface="Arial"/>
              </a:rPr>
              <a:t>:</a:t>
            </a:r>
          </a:p>
          <a:p>
            <a:pPr marL="342900" indent="-342900">
              <a:buFontTx/>
              <a:buChar char="-"/>
            </a:pPr>
            <a:r>
              <a:rPr lang="en-US" sz="2000" dirty="0" err="1">
                <a:latin typeface="Arial"/>
                <a:cs typeface="Arial"/>
              </a:rPr>
              <a:t>Meiose</a:t>
            </a:r>
            <a:r>
              <a:rPr lang="en-US" sz="2000" dirty="0">
                <a:latin typeface="Arial"/>
                <a:cs typeface="Arial"/>
              </a:rPr>
              <a:t> I: </a:t>
            </a:r>
            <a:r>
              <a:rPr lang="en-US" sz="2000" dirty="0" err="1">
                <a:latin typeface="Arial"/>
                <a:cs typeface="Arial"/>
              </a:rPr>
              <a:t>Reduktionsteilung</a:t>
            </a:r>
            <a:r>
              <a:rPr lang="en-US" sz="2000" dirty="0">
                <a:latin typeface="Arial"/>
                <a:cs typeface="Arial"/>
              </a:rPr>
              <a:t> </a:t>
            </a:r>
            <a:endParaRPr lang="de-CH" sz="2000" dirty="0">
              <a:latin typeface="Arial"/>
              <a:cs typeface="Arial"/>
            </a:endParaRPr>
          </a:p>
          <a:p>
            <a:pPr lvl="1"/>
            <a:r>
              <a:rPr lang="de-CH" sz="2000" dirty="0">
                <a:latin typeface="Arial"/>
                <a:cs typeface="Arial"/>
              </a:rPr>
              <a:t>	Trennung der Chromosomen</a:t>
            </a:r>
          </a:p>
          <a:p>
            <a:pPr lvl="1"/>
            <a:endParaRPr lang="en-US" sz="2000" dirty="0">
              <a:latin typeface="Arial"/>
              <a:cs typeface="Arial"/>
            </a:endParaRPr>
          </a:p>
          <a:p>
            <a:pPr marL="342900" indent="-342900">
              <a:buFontTx/>
              <a:buChar char="-"/>
            </a:pPr>
            <a:r>
              <a:rPr lang="en-US" sz="2000" dirty="0" err="1">
                <a:latin typeface="Arial"/>
                <a:cs typeface="Arial"/>
              </a:rPr>
              <a:t>Meiose</a:t>
            </a:r>
            <a:r>
              <a:rPr lang="en-US" sz="2000" dirty="0">
                <a:latin typeface="Arial"/>
                <a:cs typeface="Arial"/>
              </a:rPr>
              <a:t> II: </a:t>
            </a:r>
            <a:r>
              <a:rPr lang="en-US" sz="2000" dirty="0" err="1">
                <a:latin typeface="Arial"/>
                <a:cs typeface="Arial"/>
              </a:rPr>
              <a:t>Trennung</a:t>
            </a:r>
            <a:r>
              <a:rPr lang="en-US" sz="2000" dirty="0">
                <a:latin typeface="Arial"/>
                <a:cs typeface="Arial"/>
              </a:rPr>
              <a:t> der </a:t>
            </a:r>
            <a:r>
              <a:rPr lang="en-US" sz="2000" dirty="0" err="1">
                <a:latin typeface="Arial"/>
                <a:cs typeface="Arial"/>
              </a:rPr>
              <a:t>Chromatiden</a:t>
            </a:r>
            <a:endParaRPr lang="en-US" sz="2000" dirty="0">
              <a:latin typeface="Arial"/>
              <a:cs typeface="Arial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84767" y="3855424"/>
            <a:ext cx="1483371" cy="129319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19315" y="5629742"/>
            <a:ext cx="4324685" cy="10690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82545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578123" y="338754"/>
            <a:ext cx="4267514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err="1">
                <a:solidFill>
                  <a:srgbClr val="3366FF"/>
                </a:solidFill>
                <a:latin typeface="Arial"/>
                <a:cs typeface="Arial"/>
              </a:rPr>
              <a:t>Phasen</a:t>
            </a:r>
            <a:r>
              <a:rPr lang="en-US" sz="3200" dirty="0">
                <a:solidFill>
                  <a:srgbClr val="3366FF"/>
                </a:solidFill>
                <a:latin typeface="Arial"/>
                <a:cs typeface="Arial"/>
              </a:rPr>
              <a:t> des </a:t>
            </a:r>
            <a:r>
              <a:rPr lang="en-US" sz="3200" dirty="0" err="1">
                <a:solidFill>
                  <a:srgbClr val="3366FF"/>
                </a:solidFill>
                <a:latin typeface="Arial"/>
                <a:cs typeface="Arial"/>
              </a:rPr>
              <a:t>Zellzyklus</a:t>
            </a:r>
            <a:endParaRPr lang="en-US" sz="3200" dirty="0">
              <a:solidFill>
                <a:srgbClr val="3366FF"/>
              </a:solidFill>
              <a:latin typeface="Arial"/>
              <a:cs typeface="Arial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16937" y="1151632"/>
            <a:ext cx="8726243" cy="517064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>
              <a:latin typeface="Arial"/>
              <a:cs typeface="Arial"/>
            </a:endParaRPr>
          </a:p>
          <a:p>
            <a:r>
              <a:rPr lang="en-US" sz="2000" b="1" dirty="0">
                <a:latin typeface="Arial"/>
                <a:cs typeface="Arial"/>
              </a:rPr>
              <a:t>Interphase</a:t>
            </a:r>
            <a:r>
              <a:rPr lang="en-US" sz="2000" dirty="0">
                <a:latin typeface="Arial"/>
                <a:cs typeface="Arial"/>
              </a:rPr>
              <a:t>, </a:t>
            </a:r>
            <a:r>
              <a:rPr lang="en-US" sz="2000" dirty="0" err="1">
                <a:latin typeface="Arial"/>
                <a:cs typeface="Arial"/>
              </a:rPr>
              <a:t>bestehend</a:t>
            </a:r>
            <a:r>
              <a:rPr lang="en-US" sz="2000" dirty="0">
                <a:latin typeface="Arial"/>
                <a:cs typeface="Arial"/>
              </a:rPr>
              <a:t> </a:t>
            </a:r>
            <a:r>
              <a:rPr lang="en-US" sz="2000" dirty="0" err="1">
                <a:latin typeface="Arial"/>
                <a:cs typeface="Arial"/>
              </a:rPr>
              <a:t>aus</a:t>
            </a:r>
            <a:r>
              <a:rPr lang="en-US" sz="2000" dirty="0">
                <a:latin typeface="Arial"/>
                <a:cs typeface="Arial"/>
              </a:rPr>
              <a:t>:</a:t>
            </a:r>
          </a:p>
          <a:p>
            <a:r>
              <a:rPr lang="en-US" dirty="0">
                <a:latin typeface="Arial"/>
                <a:cs typeface="Arial"/>
              </a:rPr>
              <a:t>1. </a:t>
            </a:r>
            <a:r>
              <a:rPr lang="en-US" i="1" dirty="0">
                <a:latin typeface="Arial"/>
                <a:cs typeface="Arial"/>
              </a:rPr>
              <a:t>G</a:t>
            </a:r>
            <a:r>
              <a:rPr lang="en-US" i="1" baseline="-25000" dirty="0">
                <a:latin typeface="Arial"/>
                <a:cs typeface="Arial"/>
              </a:rPr>
              <a:t>1 </a:t>
            </a:r>
            <a:r>
              <a:rPr lang="en-US" i="1" dirty="0">
                <a:latin typeface="Arial"/>
                <a:cs typeface="Arial"/>
              </a:rPr>
              <a:t>(G=gap)</a:t>
            </a:r>
            <a:r>
              <a:rPr lang="en-US" dirty="0">
                <a:latin typeface="Arial"/>
                <a:cs typeface="Arial"/>
              </a:rPr>
              <a:t>: </a:t>
            </a:r>
            <a:r>
              <a:rPr lang="en-US" dirty="0" err="1">
                <a:latin typeface="Arial"/>
                <a:cs typeface="Arial"/>
              </a:rPr>
              <a:t>stoffwechselaktiv</a:t>
            </a:r>
            <a:r>
              <a:rPr lang="en-US" dirty="0">
                <a:latin typeface="Arial"/>
                <a:cs typeface="Arial"/>
              </a:rPr>
              <a:t> (“</a:t>
            </a:r>
            <a:r>
              <a:rPr lang="en-US" dirty="0" err="1">
                <a:latin typeface="Arial"/>
                <a:cs typeface="Arial"/>
              </a:rPr>
              <a:t>Ruhekern</a:t>
            </a:r>
            <a:r>
              <a:rPr lang="en-US" dirty="0">
                <a:latin typeface="Arial"/>
                <a:cs typeface="Arial"/>
              </a:rPr>
              <a:t>”), </a:t>
            </a:r>
            <a:r>
              <a:rPr lang="en-US" dirty="0" err="1">
                <a:latin typeface="Arial"/>
                <a:cs typeface="Arial"/>
              </a:rPr>
              <a:t>Wachstum</a:t>
            </a:r>
            <a:r>
              <a:rPr lang="en-US" dirty="0">
                <a:latin typeface="Arial"/>
                <a:cs typeface="Arial"/>
              </a:rPr>
              <a:t>, </a:t>
            </a:r>
            <a:r>
              <a:rPr lang="en-US" dirty="0" err="1">
                <a:latin typeface="Arial"/>
                <a:cs typeface="Arial"/>
              </a:rPr>
              <a:t>Proteinsynthese</a:t>
            </a:r>
            <a:endParaRPr lang="en-US" dirty="0">
              <a:latin typeface="Arial"/>
              <a:cs typeface="Arial"/>
            </a:endParaRPr>
          </a:p>
          <a:p>
            <a:r>
              <a:rPr lang="en-US" dirty="0">
                <a:latin typeface="Arial"/>
                <a:cs typeface="Arial"/>
              </a:rPr>
              <a:t>	</a:t>
            </a:r>
            <a:r>
              <a:rPr lang="en-US" dirty="0" err="1">
                <a:latin typeface="Arial"/>
                <a:cs typeface="Arial"/>
              </a:rPr>
              <a:t>Potentielles</a:t>
            </a:r>
            <a:r>
              <a:rPr lang="en-US" dirty="0">
                <a:latin typeface="Arial"/>
                <a:cs typeface="Arial"/>
              </a:rPr>
              <a:t> </a:t>
            </a:r>
            <a:r>
              <a:rPr lang="en-US" dirty="0" err="1">
                <a:latin typeface="Arial"/>
                <a:cs typeface="Arial"/>
              </a:rPr>
              <a:t>Ausscheren</a:t>
            </a:r>
            <a:r>
              <a:rPr lang="en-US" dirty="0">
                <a:latin typeface="Arial"/>
                <a:cs typeface="Arial"/>
              </a:rPr>
              <a:t> in </a:t>
            </a:r>
            <a:r>
              <a:rPr lang="en-US" dirty="0" err="1">
                <a:latin typeface="Arial"/>
                <a:cs typeface="Arial"/>
              </a:rPr>
              <a:t>Ruhephase</a:t>
            </a:r>
            <a:endParaRPr lang="en-US" dirty="0">
              <a:latin typeface="Arial"/>
              <a:cs typeface="Arial"/>
            </a:endParaRPr>
          </a:p>
          <a:p>
            <a:endParaRPr lang="en-US" dirty="0">
              <a:latin typeface="Arial"/>
              <a:cs typeface="Arial"/>
            </a:endParaRPr>
          </a:p>
          <a:p>
            <a:r>
              <a:rPr lang="en-US" dirty="0">
                <a:latin typeface="Arial"/>
                <a:cs typeface="Arial"/>
              </a:rPr>
              <a:t>2. </a:t>
            </a:r>
            <a:r>
              <a:rPr lang="en-US" i="1" dirty="0">
                <a:latin typeface="Arial"/>
                <a:cs typeface="Arial"/>
              </a:rPr>
              <a:t>S (S=</a:t>
            </a:r>
            <a:r>
              <a:rPr lang="en-US" i="1" dirty="0" err="1">
                <a:latin typeface="Arial"/>
                <a:cs typeface="Arial"/>
              </a:rPr>
              <a:t>Synthese</a:t>
            </a:r>
            <a:r>
              <a:rPr lang="en-US" i="1" dirty="0">
                <a:latin typeface="Arial"/>
                <a:cs typeface="Arial"/>
              </a:rPr>
              <a:t>)</a:t>
            </a:r>
            <a:r>
              <a:rPr lang="en-US" dirty="0">
                <a:latin typeface="Arial"/>
                <a:cs typeface="Arial"/>
              </a:rPr>
              <a:t>: DNA-</a:t>
            </a:r>
            <a:r>
              <a:rPr lang="en-US" dirty="0" err="1">
                <a:latin typeface="Arial"/>
                <a:cs typeface="Arial"/>
              </a:rPr>
              <a:t>Replikation</a:t>
            </a:r>
            <a:r>
              <a:rPr lang="en-US" dirty="0">
                <a:latin typeface="Arial"/>
                <a:cs typeface="Arial"/>
              </a:rPr>
              <a:t>, </a:t>
            </a:r>
            <a:r>
              <a:rPr lang="en-US" dirty="0" err="1">
                <a:latin typeface="Arial"/>
                <a:cs typeface="Arial"/>
              </a:rPr>
              <a:t>Bildung</a:t>
            </a:r>
            <a:r>
              <a:rPr lang="en-US" dirty="0">
                <a:latin typeface="Arial"/>
                <a:cs typeface="Arial"/>
              </a:rPr>
              <a:t> der </a:t>
            </a:r>
            <a:r>
              <a:rPr lang="en-US" dirty="0" err="1">
                <a:latin typeface="Arial"/>
                <a:cs typeface="Arial"/>
              </a:rPr>
              <a:t>Schwesterchromatiden</a:t>
            </a:r>
            <a:r>
              <a:rPr lang="en-US" dirty="0">
                <a:latin typeface="Arial"/>
                <a:cs typeface="Arial"/>
              </a:rPr>
              <a:t> </a:t>
            </a:r>
          </a:p>
          <a:p>
            <a:endParaRPr lang="en-US" dirty="0">
              <a:latin typeface="Arial"/>
              <a:cs typeface="Arial"/>
            </a:endParaRPr>
          </a:p>
          <a:p>
            <a:r>
              <a:rPr lang="en-US" dirty="0">
                <a:latin typeface="Arial"/>
                <a:cs typeface="Arial"/>
              </a:rPr>
              <a:t>3. </a:t>
            </a:r>
            <a:r>
              <a:rPr lang="en-US" i="1" dirty="0">
                <a:latin typeface="Arial"/>
                <a:cs typeface="Arial"/>
              </a:rPr>
              <a:t>G</a:t>
            </a:r>
            <a:r>
              <a:rPr lang="en-US" i="1" baseline="-25000" dirty="0">
                <a:latin typeface="Arial"/>
                <a:cs typeface="Arial"/>
              </a:rPr>
              <a:t>2</a:t>
            </a:r>
            <a:r>
              <a:rPr lang="en-US" i="1" dirty="0">
                <a:latin typeface="Arial"/>
                <a:cs typeface="Arial"/>
              </a:rPr>
              <a:t> (G=Gap</a:t>
            </a:r>
            <a:r>
              <a:rPr lang="en-US" dirty="0">
                <a:latin typeface="Arial"/>
                <a:cs typeface="Arial"/>
              </a:rPr>
              <a:t>): </a:t>
            </a:r>
            <a:r>
              <a:rPr lang="en-US" dirty="0" err="1">
                <a:latin typeface="Arial"/>
                <a:cs typeface="Arial"/>
              </a:rPr>
              <a:t>meist</a:t>
            </a:r>
            <a:r>
              <a:rPr lang="en-US" dirty="0">
                <a:latin typeface="Arial"/>
                <a:cs typeface="Arial"/>
              </a:rPr>
              <a:t> </a:t>
            </a:r>
            <a:r>
              <a:rPr lang="en-US" dirty="0" err="1">
                <a:latin typeface="Arial"/>
                <a:cs typeface="Arial"/>
              </a:rPr>
              <a:t>kurz</a:t>
            </a:r>
            <a:r>
              <a:rPr lang="en-US" dirty="0">
                <a:latin typeface="Arial"/>
                <a:cs typeface="Arial"/>
              </a:rPr>
              <a:t>, </a:t>
            </a:r>
            <a:r>
              <a:rPr lang="en-US" dirty="0" err="1">
                <a:latin typeface="Arial"/>
                <a:cs typeface="Arial"/>
              </a:rPr>
              <a:t>Wachstum</a:t>
            </a:r>
            <a:r>
              <a:rPr lang="en-US" dirty="0">
                <a:latin typeface="Arial"/>
                <a:cs typeface="Arial"/>
              </a:rPr>
              <a:t>, </a:t>
            </a:r>
            <a:r>
              <a:rPr lang="en-US" dirty="0" err="1">
                <a:latin typeface="Arial"/>
                <a:cs typeface="Arial"/>
              </a:rPr>
              <a:t>Zelle</a:t>
            </a:r>
            <a:r>
              <a:rPr lang="en-US" dirty="0">
                <a:latin typeface="Arial"/>
                <a:cs typeface="Arial"/>
              </a:rPr>
              <a:t> </a:t>
            </a:r>
            <a:r>
              <a:rPr lang="en-US" dirty="0" err="1">
                <a:latin typeface="Arial"/>
                <a:cs typeface="Arial"/>
              </a:rPr>
              <a:t>bereitet</a:t>
            </a:r>
            <a:r>
              <a:rPr lang="en-US" dirty="0">
                <a:latin typeface="Arial"/>
                <a:cs typeface="Arial"/>
              </a:rPr>
              <a:t> </a:t>
            </a:r>
            <a:r>
              <a:rPr lang="en-US" dirty="0" err="1">
                <a:latin typeface="Arial"/>
                <a:cs typeface="Arial"/>
              </a:rPr>
              <a:t>sich</a:t>
            </a:r>
            <a:r>
              <a:rPr lang="en-US" dirty="0">
                <a:latin typeface="Arial"/>
                <a:cs typeface="Arial"/>
              </a:rPr>
              <a:t> auf </a:t>
            </a:r>
            <a:r>
              <a:rPr lang="en-US" dirty="0" err="1">
                <a:latin typeface="Arial"/>
                <a:cs typeface="Arial"/>
              </a:rPr>
              <a:t>Mitose</a:t>
            </a:r>
            <a:r>
              <a:rPr lang="en-US" dirty="0">
                <a:latin typeface="Arial"/>
                <a:cs typeface="Arial"/>
              </a:rPr>
              <a:t> </a:t>
            </a:r>
            <a:r>
              <a:rPr lang="en-US" dirty="0" err="1">
                <a:latin typeface="Arial"/>
                <a:cs typeface="Arial"/>
              </a:rPr>
              <a:t>vor</a:t>
            </a:r>
            <a:r>
              <a:rPr lang="en-US" dirty="0">
                <a:latin typeface="Arial"/>
                <a:cs typeface="Arial"/>
              </a:rPr>
              <a:t>: </a:t>
            </a:r>
          </a:p>
          <a:p>
            <a:r>
              <a:rPr lang="en-US" dirty="0">
                <a:latin typeface="Arial"/>
                <a:cs typeface="Arial"/>
              </a:rPr>
              <a:t>	</a:t>
            </a:r>
            <a:r>
              <a:rPr lang="en-US" dirty="0" err="1">
                <a:latin typeface="Arial"/>
                <a:cs typeface="Arial"/>
              </a:rPr>
              <a:t>Verdopplung</a:t>
            </a:r>
            <a:r>
              <a:rPr lang="en-US" dirty="0">
                <a:latin typeface="Arial"/>
                <a:cs typeface="Arial"/>
              </a:rPr>
              <a:t> </a:t>
            </a:r>
            <a:r>
              <a:rPr lang="en-US" dirty="0" err="1">
                <a:latin typeface="Arial"/>
                <a:cs typeface="Arial"/>
              </a:rPr>
              <a:t>Centromer</a:t>
            </a:r>
            <a:endParaRPr lang="en-US" dirty="0">
              <a:latin typeface="Arial"/>
              <a:cs typeface="Arial"/>
            </a:endParaRPr>
          </a:p>
          <a:p>
            <a:pPr marL="285750" indent="-285750">
              <a:buFontTx/>
              <a:buChar char="-"/>
            </a:pPr>
            <a:endParaRPr lang="en-US" dirty="0">
              <a:latin typeface="Arial"/>
              <a:cs typeface="Arial"/>
            </a:endParaRPr>
          </a:p>
          <a:p>
            <a:r>
              <a:rPr lang="en-US" sz="2000" i="1" dirty="0">
                <a:latin typeface="Arial"/>
                <a:cs typeface="Arial"/>
              </a:rPr>
              <a:t>4. M-phase </a:t>
            </a:r>
            <a:r>
              <a:rPr lang="en-US" sz="2000" dirty="0">
                <a:latin typeface="Arial"/>
                <a:cs typeface="Arial"/>
              </a:rPr>
              <a:t>= </a:t>
            </a:r>
            <a:r>
              <a:rPr lang="en-US" sz="2000" b="1" dirty="0" err="1">
                <a:latin typeface="Arial"/>
                <a:cs typeface="Arial"/>
              </a:rPr>
              <a:t>Mitose</a:t>
            </a:r>
            <a:endParaRPr lang="en-US" sz="2000" b="1" dirty="0">
              <a:latin typeface="Arial"/>
              <a:cs typeface="Arial"/>
            </a:endParaRPr>
          </a:p>
          <a:p>
            <a:pPr marL="285750" indent="-285750">
              <a:buFontTx/>
              <a:buChar char="-"/>
            </a:pPr>
            <a:r>
              <a:rPr lang="en-US" dirty="0" err="1">
                <a:latin typeface="Arial"/>
                <a:cs typeface="Arial"/>
              </a:rPr>
              <a:t>Kernteilung</a:t>
            </a:r>
            <a:r>
              <a:rPr lang="en-US" dirty="0">
                <a:latin typeface="Arial"/>
                <a:cs typeface="Arial"/>
              </a:rPr>
              <a:t> und </a:t>
            </a:r>
            <a:r>
              <a:rPr lang="en-US" dirty="0" err="1">
                <a:latin typeface="Arial"/>
                <a:cs typeface="Arial"/>
              </a:rPr>
              <a:t>Zytokinese</a:t>
            </a:r>
            <a:r>
              <a:rPr lang="en-US" dirty="0">
                <a:latin typeface="Arial"/>
                <a:cs typeface="Arial"/>
              </a:rPr>
              <a:t> -&gt; </a:t>
            </a:r>
            <a:r>
              <a:rPr lang="en-US" dirty="0" err="1">
                <a:latin typeface="Arial"/>
                <a:cs typeface="Arial"/>
              </a:rPr>
              <a:t>Aus</a:t>
            </a:r>
            <a:r>
              <a:rPr lang="en-US" dirty="0">
                <a:latin typeface="Arial"/>
                <a:cs typeface="Arial"/>
              </a:rPr>
              <a:t> </a:t>
            </a:r>
            <a:r>
              <a:rPr lang="en-US" dirty="0" err="1">
                <a:latin typeface="Arial"/>
                <a:cs typeface="Arial"/>
              </a:rPr>
              <a:t>Mutterzelle</a:t>
            </a:r>
            <a:r>
              <a:rPr lang="en-US" dirty="0">
                <a:latin typeface="Arial"/>
                <a:cs typeface="Arial"/>
              </a:rPr>
              <a:t> </a:t>
            </a:r>
            <a:r>
              <a:rPr lang="en-US" dirty="0" err="1">
                <a:latin typeface="Arial"/>
                <a:cs typeface="Arial"/>
              </a:rPr>
              <a:t>werden</a:t>
            </a:r>
            <a:r>
              <a:rPr lang="en-US" dirty="0">
                <a:latin typeface="Arial"/>
                <a:cs typeface="Arial"/>
              </a:rPr>
              <a:t> 2 </a:t>
            </a:r>
            <a:r>
              <a:rPr lang="en-US" dirty="0" err="1">
                <a:latin typeface="Arial"/>
                <a:cs typeface="Arial"/>
              </a:rPr>
              <a:t>Tochterzellen</a:t>
            </a:r>
            <a:endParaRPr lang="en-US" dirty="0">
              <a:latin typeface="Arial"/>
              <a:cs typeface="Arial"/>
            </a:endParaRPr>
          </a:p>
          <a:p>
            <a:endParaRPr lang="en-US" dirty="0">
              <a:latin typeface="Arial"/>
              <a:cs typeface="Arial"/>
            </a:endParaRPr>
          </a:p>
          <a:p>
            <a:r>
              <a:rPr lang="en-US" sz="2000" dirty="0" err="1">
                <a:latin typeface="Arial"/>
                <a:cs typeface="Arial"/>
              </a:rPr>
              <a:t>Hauptaufgaben</a:t>
            </a:r>
            <a:r>
              <a:rPr lang="en-US" sz="2000" dirty="0">
                <a:latin typeface="Arial"/>
                <a:cs typeface="Arial"/>
              </a:rPr>
              <a:t> der </a:t>
            </a:r>
            <a:r>
              <a:rPr lang="en-US" sz="2000" dirty="0" err="1">
                <a:latin typeface="Arial"/>
                <a:cs typeface="Arial"/>
              </a:rPr>
              <a:t>Mitose</a:t>
            </a:r>
            <a:endParaRPr lang="en-US" sz="2000" dirty="0">
              <a:latin typeface="Arial"/>
              <a:cs typeface="Arial"/>
            </a:endParaRPr>
          </a:p>
          <a:p>
            <a:pPr marL="285750" indent="-285750">
              <a:buFontTx/>
              <a:buChar char="-"/>
            </a:pPr>
            <a:r>
              <a:rPr lang="en-US" dirty="0" err="1">
                <a:latin typeface="Arial"/>
                <a:cs typeface="Arial"/>
              </a:rPr>
              <a:t>Trennung</a:t>
            </a:r>
            <a:r>
              <a:rPr lang="en-US" dirty="0">
                <a:latin typeface="Arial"/>
                <a:cs typeface="Arial"/>
              </a:rPr>
              <a:t> </a:t>
            </a:r>
            <a:r>
              <a:rPr lang="en-US" dirty="0" err="1">
                <a:latin typeface="Arial"/>
                <a:cs typeface="Arial"/>
              </a:rPr>
              <a:t>Schwesterchromatiden</a:t>
            </a:r>
            <a:r>
              <a:rPr lang="en-US" dirty="0">
                <a:latin typeface="Arial"/>
                <a:cs typeface="Arial"/>
              </a:rPr>
              <a:t> </a:t>
            </a:r>
            <a:r>
              <a:rPr lang="en-US" dirty="0" err="1">
                <a:latin typeface="Arial"/>
                <a:cs typeface="Arial"/>
              </a:rPr>
              <a:t>mit</a:t>
            </a:r>
            <a:r>
              <a:rPr lang="en-US" dirty="0">
                <a:latin typeface="Arial"/>
                <a:cs typeface="Arial"/>
              </a:rPr>
              <a:t> </a:t>
            </a:r>
            <a:r>
              <a:rPr lang="en-US" dirty="0" err="1">
                <a:latin typeface="Arial"/>
                <a:cs typeface="Arial"/>
              </a:rPr>
              <a:t>Hilfe</a:t>
            </a:r>
            <a:r>
              <a:rPr lang="en-US" dirty="0">
                <a:latin typeface="Arial"/>
                <a:cs typeface="Arial"/>
              </a:rPr>
              <a:t> des </a:t>
            </a:r>
            <a:r>
              <a:rPr lang="en-US" dirty="0" err="1">
                <a:latin typeface="Arial"/>
                <a:cs typeface="Arial"/>
              </a:rPr>
              <a:t>Spindelapparates</a:t>
            </a:r>
            <a:endParaRPr lang="en-US" dirty="0">
              <a:latin typeface="Arial"/>
              <a:cs typeface="Arial"/>
            </a:endParaRPr>
          </a:p>
          <a:p>
            <a:pPr marL="285750" indent="-285750">
              <a:buFontTx/>
              <a:buChar char="-"/>
            </a:pPr>
            <a:r>
              <a:rPr lang="en-US" dirty="0" err="1">
                <a:latin typeface="Arial"/>
                <a:cs typeface="Arial"/>
              </a:rPr>
              <a:t>Entstehung</a:t>
            </a:r>
            <a:r>
              <a:rPr lang="en-US" dirty="0">
                <a:latin typeface="Arial"/>
                <a:cs typeface="Arial"/>
              </a:rPr>
              <a:t> </a:t>
            </a:r>
            <a:r>
              <a:rPr lang="en-US" dirty="0" err="1">
                <a:latin typeface="Arial"/>
                <a:cs typeface="Arial"/>
              </a:rPr>
              <a:t>genetisch</a:t>
            </a:r>
            <a:r>
              <a:rPr lang="en-US" dirty="0">
                <a:latin typeface="Arial"/>
                <a:cs typeface="Arial"/>
              </a:rPr>
              <a:t> </a:t>
            </a:r>
            <a:r>
              <a:rPr lang="en-US" dirty="0" err="1">
                <a:latin typeface="Arial"/>
                <a:cs typeface="Arial"/>
              </a:rPr>
              <a:t>identischer</a:t>
            </a:r>
            <a:r>
              <a:rPr lang="en-US" dirty="0">
                <a:latin typeface="Arial"/>
                <a:cs typeface="Arial"/>
              </a:rPr>
              <a:t> </a:t>
            </a:r>
            <a:r>
              <a:rPr lang="en-US" dirty="0" err="1">
                <a:latin typeface="Arial"/>
                <a:cs typeface="Arial"/>
              </a:rPr>
              <a:t>Tochterzellen</a:t>
            </a:r>
            <a:r>
              <a:rPr lang="en-US" dirty="0">
                <a:latin typeface="Arial"/>
                <a:cs typeface="Arial"/>
              </a:rPr>
              <a:t> </a:t>
            </a:r>
            <a:r>
              <a:rPr lang="en-US" dirty="0" err="1">
                <a:latin typeface="Arial"/>
                <a:cs typeface="Arial"/>
              </a:rPr>
              <a:t>mit</a:t>
            </a:r>
            <a:r>
              <a:rPr lang="en-US" dirty="0">
                <a:latin typeface="Arial"/>
                <a:cs typeface="Arial"/>
              </a:rPr>
              <a:t> </a:t>
            </a:r>
            <a:r>
              <a:rPr lang="en-US" dirty="0" err="1">
                <a:latin typeface="Arial"/>
                <a:cs typeface="Arial"/>
              </a:rPr>
              <a:t>diploidem</a:t>
            </a:r>
            <a:r>
              <a:rPr lang="en-US" dirty="0">
                <a:latin typeface="Arial"/>
                <a:cs typeface="Arial"/>
              </a:rPr>
              <a:t> </a:t>
            </a:r>
            <a:r>
              <a:rPr lang="en-US" dirty="0" err="1">
                <a:latin typeface="Arial"/>
                <a:cs typeface="Arial"/>
              </a:rPr>
              <a:t>Chromosomensatz</a:t>
            </a:r>
            <a:endParaRPr lang="en-US" dirty="0">
              <a:latin typeface="Arial"/>
              <a:cs typeface="Arial"/>
            </a:endParaRPr>
          </a:p>
          <a:p>
            <a:pPr marL="285750" indent="-285750">
              <a:buFontTx/>
              <a:buChar char="-"/>
            </a:pPr>
            <a:r>
              <a:rPr lang="en-US" dirty="0" err="1">
                <a:latin typeface="Arial"/>
                <a:cs typeface="Arial"/>
              </a:rPr>
              <a:t>Vorraussetzung</a:t>
            </a:r>
            <a:r>
              <a:rPr lang="en-US" dirty="0">
                <a:latin typeface="Arial"/>
                <a:cs typeface="Arial"/>
              </a:rPr>
              <a:t> </a:t>
            </a:r>
            <a:r>
              <a:rPr lang="en-US" dirty="0" err="1">
                <a:latin typeface="Arial"/>
                <a:cs typeface="Arial"/>
              </a:rPr>
              <a:t>für</a:t>
            </a:r>
            <a:r>
              <a:rPr lang="en-US" dirty="0">
                <a:latin typeface="Arial"/>
                <a:cs typeface="Arial"/>
              </a:rPr>
              <a:t> </a:t>
            </a:r>
            <a:r>
              <a:rPr lang="en-US" dirty="0" err="1">
                <a:latin typeface="Arial"/>
                <a:cs typeface="Arial"/>
              </a:rPr>
              <a:t>Gewebewachstum</a:t>
            </a:r>
            <a:r>
              <a:rPr lang="en-US" dirty="0">
                <a:latin typeface="Arial"/>
                <a:cs typeface="Arial"/>
              </a:rPr>
              <a:t> (“</a:t>
            </a:r>
            <a:r>
              <a:rPr lang="en-US" dirty="0" err="1">
                <a:latin typeface="Arial"/>
                <a:cs typeface="Arial"/>
              </a:rPr>
              <a:t>asexuelle</a:t>
            </a:r>
            <a:r>
              <a:rPr lang="en-US" dirty="0">
                <a:latin typeface="Arial"/>
                <a:cs typeface="Arial"/>
              </a:rPr>
              <a:t>” </a:t>
            </a:r>
            <a:r>
              <a:rPr lang="en-US" dirty="0" err="1">
                <a:latin typeface="Arial"/>
                <a:cs typeface="Arial"/>
              </a:rPr>
              <a:t>Fortpflanzung</a:t>
            </a:r>
            <a:r>
              <a:rPr lang="en-US" dirty="0">
                <a:latin typeface="Arial"/>
                <a:cs typeface="Arial"/>
              </a:rPr>
              <a:t>)</a:t>
            </a:r>
          </a:p>
          <a:p>
            <a:pPr marL="285750" indent="-285750">
              <a:buFontTx/>
              <a:buChar char="-"/>
            </a:pPr>
            <a:endParaRPr lang="en-US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646837095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6784" y="1473352"/>
            <a:ext cx="7030912" cy="3953177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39940" y="219265"/>
            <a:ext cx="7725192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>
                <a:solidFill>
                  <a:srgbClr val="3366FF"/>
                </a:solidFill>
                <a:latin typeface="Arial"/>
                <a:cs typeface="Arial"/>
              </a:rPr>
              <a:t>In der </a:t>
            </a:r>
            <a:r>
              <a:rPr lang="en-US" sz="3200" dirty="0" err="1">
                <a:solidFill>
                  <a:srgbClr val="3366FF"/>
                </a:solidFill>
                <a:latin typeface="Arial"/>
                <a:cs typeface="Arial"/>
              </a:rPr>
              <a:t>meiotischen</a:t>
            </a:r>
            <a:r>
              <a:rPr lang="en-US" sz="3200" dirty="0">
                <a:solidFill>
                  <a:srgbClr val="3366FF"/>
                </a:solidFill>
                <a:latin typeface="Arial"/>
                <a:cs typeface="Arial"/>
              </a:rPr>
              <a:t> S-Phase </a:t>
            </a:r>
            <a:r>
              <a:rPr lang="en-US" sz="3200" dirty="0" err="1">
                <a:solidFill>
                  <a:srgbClr val="3366FF"/>
                </a:solidFill>
                <a:latin typeface="Arial"/>
                <a:cs typeface="Arial"/>
              </a:rPr>
              <a:t>wird</a:t>
            </a:r>
            <a:r>
              <a:rPr lang="en-US" sz="3200" dirty="0">
                <a:solidFill>
                  <a:srgbClr val="3366FF"/>
                </a:solidFill>
                <a:latin typeface="Arial"/>
                <a:cs typeface="Arial"/>
              </a:rPr>
              <a:t> die DNA</a:t>
            </a:r>
          </a:p>
          <a:p>
            <a:pPr algn="ctr"/>
            <a:r>
              <a:rPr lang="en-US" sz="3200" dirty="0" err="1">
                <a:solidFill>
                  <a:srgbClr val="3366FF"/>
                </a:solidFill>
                <a:latin typeface="Arial"/>
                <a:cs typeface="Arial"/>
              </a:rPr>
              <a:t>repliziert</a:t>
            </a:r>
            <a:endParaRPr lang="en-US" sz="3200" dirty="0">
              <a:solidFill>
                <a:srgbClr val="3366FF"/>
              </a:solidFill>
              <a:latin typeface="Arial"/>
              <a:cs typeface="Arial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32327" y="4604270"/>
            <a:ext cx="1239077" cy="112686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446559" y="5901550"/>
            <a:ext cx="746871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>
                <a:latin typeface="Arial"/>
                <a:cs typeface="Arial"/>
              </a:rPr>
              <a:t>Homologe</a:t>
            </a:r>
            <a:r>
              <a:rPr lang="en-US" b="1" dirty="0">
                <a:latin typeface="Arial"/>
                <a:cs typeface="Arial"/>
              </a:rPr>
              <a:t> </a:t>
            </a:r>
            <a:r>
              <a:rPr lang="en-US" b="1" dirty="0" err="1">
                <a:latin typeface="Arial"/>
                <a:cs typeface="Arial"/>
              </a:rPr>
              <a:t>Chromosomen</a:t>
            </a:r>
            <a:r>
              <a:rPr lang="en-US" b="1" dirty="0">
                <a:latin typeface="Arial"/>
                <a:cs typeface="Arial"/>
              </a:rPr>
              <a:t>: </a:t>
            </a:r>
          </a:p>
          <a:p>
            <a:r>
              <a:rPr lang="en-US" b="1" dirty="0">
                <a:latin typeface="Arial"/>
                <a:cs typeface="Arial"/>
              </a:rPr>
              <a:t>	</a:t>
            </a:r>
            <a:r>
              <a:rPr lang="en-US" dirty="0" err="1">
                <a:latin typeface="Arial"/>
                <a:cs typeface="Arial"/>
              </a:rPr>
              <a:t>Gleiche</a:t>
            </a:r>
            <a:r>
              <a:rPr lang="en-US" dirty="0">
                <a:latin typeface="Arial"/>
                <a:cs typeface="Arial"/>
              </a:rPr>
              <a:t> </a:t>
            </a:r>
            <a:r>
              <a:rPr lang="en-US" dirty="0" err="1">
                <a:latin typeface="Arial"/>
                <a:cs typeface="Arial"/>
              </a:rPr>
              <a:t>Chromosomen</a:t>
            </a:r>
            <a:r>
              <a:rPr lang="en-US" dirty="0">
                <a:latin typeface="Arial"/>
                <a:cs typeface="Arial"/>
              </a:rPr>
              <a:t> (</a:t>
            </a:r>
            <a:r>
              <a:rPr lang="en-US" dirty="0" err="1">
                <a:latin typeface="Arial"/>
                <a:cs typeface="Arial"/>
              </a:rPr>
              <a:t>z.B</a:t>
            </a:r>
            <a:r>
              <a:rPr lang="en-US" dirty="0">
                <a:latin typeface="Arial"/>
                <a:cs typeface="Arial"/>
              </a:rPr>
              <a:t>. </a:t>
            </a:r>
            <a:r>
              <a:rPr lang="en-US" dirty="0" err="1">
                <a:latin typeface="Arial"/>
                <a:cs typeface="Arial"/>
              </a:rPr>
              <a:t>Chromosom</a:t>
            </a:r>
            <a:r>
              <a:rPr lang="en-US" dirty="0">
                <a:latin typeface="Arial"/>
                <a:cs typeface="Arial"/>
              </a:rPr>
              <a:t> 21) von </a:t>
            </a:r>
            <a:r>
              <a:rPr lang="en-US" dirty="0" err="1">
                <a:latin typeface="Arial"/>
                <a:cs typeface="Arial"/>
              </a:rPr>
              <a:t>Vater</a:t>
            </a:r>
            <a:r>
              <a:rPr lang="en-US" dirty="0">
                <a:latin typeface="Arial"/>
                <a:cs typeface="Arial"/>
              </a:rPr>
              <a:t> und Mutter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410840" y="4281104"/>
            <a:ext cx="325108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err="1">
                <a:latin typeface="Arial"/>
                <a:cs typeface="Arial"/>
              </a:rPr>
              <a:t>Verdopplung</a:t>
            </a:r>
            <a:r>
              <a:rPr lang="en-US" dirty="0">
                <a:latin typeface="Arial"/>
                <a:cs typeface="Arial"/>
              </a:rPr>
              <a:t> der </a:t>
            </a:r>
          </a:p>
          <a:p>
            <a:pPr algn="ctr"/>
            <a:r>
              <a:rPr lang="en-US" dirty="0" err="1">
                <a:latin typeface="Arial"/>
                <a:cs typeface="Arial"/>
              </a:rPr>
              <a:t>Chromatiden</a:t>
            </a:r>
            <a:r>
              <a:rPr lang="en-US" dirty="0">
                <a:latin typeface="Arial"/>
                <a:cs typeface="Arial"/>
              </a:rPr>
              <a:t> (c) von den </a:t>
            </a:r>
          </a:p>
          <a:p>
            <a:pPr algn="ctr"/>
            <a:r>
              <a:rPr lang="en-US" dirty="0" err="1">
                <a:latin typeface="Arial"/>
                <a:cs typeface="Arial"/>
              </a:rPr>
              <a:t>homologen</a:t>
            </a:r>
            <a:r>
              <a:rPr lang="en-US" dirty="0">
                <a:latin typeface="Arial"/>
                <a:cs typeface="Arial"/>
              </a:rPr>
              <a:t> </a:t>
            </a:r>
            <a:r>
              <a:rPr lang="en-US" dirty="0" err="1">
                <a:latin typeface="Arial"/>
                <a:cs typeface="Arial"/>
              </a:rPr>
              <a:t>Chromosomen</a:t>
            </a:r>
            <a:r>
              <a:rPr lang="en-US" dirty="0">
                <a:latin typeface="Arial"/>
                <a:cs typeface="Arial"/>
              </a:rPr>
              <a:t> (n)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414212" y="2833222"/>
            <a:ext cx="7493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/>
                <a:cs typeface="Arial"/>
              </a:rPr>
              <a:t>2n/2c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414212" y="4249965"/>
            <a:ext cx="7493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/>
                <a:cs typeface="Arial"/>
              </a:rPr>
              <a:t>2n/4c</a:t>
            </a:r>
          </a:p>
        </p:txBody>
      </p:sp>
    </p:spTree>
    <p:extLst>
      <p:ext uri="{BB962C8B-B14F-4D97-AF65-F5344CB8AC3E}">
        <p14:creationId xmlns:p14="http://schemas.microsoft.com/office/powerpoint/2010/main" val="2718476211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700" y="101600"/>
            <a:ext cx="9105900" cy="66548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11640" y="0"/>
            <a:ext cx="8777681" cy="107721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solidFill>
                  <a:srgbClr val="3366FF"/>
                </a:solidFill>
                <a:latin typeface="Arial"/>
                <a:cs typeface="Arial"/>
              </a:rPr>
              <a:t>Haploid und Diploid</a:t>
            </a:r>
          </a:p>
          <a:p>
            <a:pPr algn="ctr"/>
            <a:endParaRPr lang="en-US" sz="3200" dirty="0">
              <a:solidFill>
                <a:srgbClr val="3366FF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285541226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83610" y="1092055"/>
            <a:ext cx="6547231" cy="5629394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7326041" y="5436834"/>
            <a:ext cx="1239077" cy="112686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148879" y="-188"/>
            <a:ext cx="8507332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dirty="0" err="1">
                <a:solidFill>
                  <a:srgbClr val="3366FF"/>
                </a:solidFill>
                <a:latin typeface="Arial"/>
                <a:cs typeface="Arial"/>
              </a:rPr>
              <a:t>Während</a:t>
            </a:r>
            <a:r>
              <a:rPr lang="en-US" sz="2800" dirty="0">
                <a:solidFill>
                  <a:srgbClr val="3366FF"/>
                </a:solidFill>
                <a:latin typeface="Arial"/>
                <a:cs typeface="Arial"/>
              </a:rPr>
              <a:t> </a:t>
            </a:r>
            <a:r>
              <a:rPr lang="en-US" sz="2800" dirty="0" err="1">
                <a:solidFill>
                  <a:srgbClr val="3366FF"/>
                </a:solidFill>
                <a:latin typeface="Arial"/>
                <a:cs typeface="Arial"/>
              </a:rPr>
              <a:t>Meiose</a:t>
            </a:r>
            <a:r>
              <a:rPr lang="en-US" sz="2800" dirty="0">
                <a:solidFill>
                  <a:srgbClr val="3366FF"/>
                </a:solidFill>
                <a:latin typeface="Arial"/>
                <a:cs typeface="Arial"/>
              </a:rPr>
              <a:t> I </a:t>
            </a:r>
            <a:r>
              <a:rPr lang="en-US" sz="2800" dirty="0" err="1">
                <a:solidFill>
                  <a:srgbClr val="3366FF"/>
                </a:solidFill>
                <a:latin typeface="Arial"/>
                <a:cs typeface="Arial"/>
              </a:rPr>
              <a:t>werden</a:t>
            </a:r>
            <a:r>
              <a:rPr lang="en-US" sz="2800" dirty="0">
                <a:solidFill>
                  <a:srgbClr val="3366FF"/>
                </a:solidFill>
                <a:latin typeface="Arial"/>
                <a:cs typeface="Arial"/>
              </a:rPr>
              <a:t> </a:t>
            </a:r>
            <a:r>
              <a:rPr lang="en-US" sz="2800" dirty="0" err="1">
                <a:solidFill>
                  <a:srgbClr val="3366FF"/>
                </a:solidFill>
                <a:latin typeface="Arial"/>
                <a:cs typeface="Arial"/>
              </a:rPr>
              <a:t>homologe</a:t>
            </a:r>
            <a:r>
              <a:rPr lang="en-US" sz="2800" dirty="0">
                <a:solidFill>
                  <a:srgbClr val="3366FF"/>
                </a:solidFill>
                <a:latin typeface="Arial"/>
                <a:cs typeface="Arial"/>
              </a:rPr>
              <a:t> </a:t>
            </a:r>
            <a:r>
              <a:rPr lang="en-US" sz="2800" dirty="0" err="1">
                <a:solidFill>
                  <a:srgbClr val="3366FF"/>
                </a:solidFill>
                <a:latin typeface="Arial"/>
                <a:cs typeface="Arial"/>
              </a:rPr>
              <a:t>Chromosomen</a:t>
            </a:r>
            <a:r>
              <a:rPr lang="en-US" sz="2800" dirty="0">
                <a:solidFill>
                  <a:srgbClr val="3366FF"/>
                </a:solidFill>
                <a:latin typeface="Arial"/>
                <a:cs typeface="Arial"/>
              </a:rPr>
              <a:t> </a:t>
            </a:r>
          </a:p>
          <a:p>
            <a:pPr algn="ctr"/>
            <a:r>
              <a:rPr lang="en-US" sz="2800" dirty="0" err="1">
                <a:solidFill>
                  <a:srgbClr val="3366FF"/>
                </a:solidFill>
                <a:latin typeface="Arial"/>
                <a:cs typeface="Arial"/>
              </a:rPr>
              <a:t>getrennt</a:t>
            </a:r>
            <a:r>
              <a:rPr lang="en-US" sz="2800" dirty="0">
                <a:solidFill>
                  <a:srgbClr val="3366FF"/>
                </a:solidFill>
                <a:latin typeface="Arial"/>
                <a:cs typeface="Arial"/>
              </a:rPr>
              <a:t> und Crossing over </a:t>
            </a:r>
            <a:r>
              <a:rPr lang="en-US" sz="2800" dirty="0" err="1">
                <a:solidFill>
                  <a:srgbClr val="3366FF"/>
                </a:solidFill>
                <a:latin typeface="Arial"/>
                <a:cs typeface="Arial"/>
              </a:rPr>
              <a:t>findet</a:t>
            </a:r>
            <a:r>
              <a:rPr lang="en-US" sz="2800" dirty="0">
                <a:solidFill>
                  <a:srgbClr val="3366FF"/>
                </a:solidFill>
                <a:latin typeface="Arial"/>
                <a:cs typeface="Arial"/>
              </a:rPr>
              <a:t> </a:t>
            </a:r>
            <a:r>
              <a:rPr lang="en-US" sz="2800" dirty="0" err="1">
                <a:solidFill>
                  <a:srgbClr val="3366FF"/>
                </a:solidFill>
                <a:latin typeface="Arial"/>
                <a:cs typeface="Arial"/>
              </a:rPr>
              <a:t>statt</a:t>
            </a:r>
            <a:endParaRPr lang="en-US" sz="2800" dirty="0">
              <a:solidFill>
                <a:srgbClr val="3366FF"/>
              </a:solidFill>
              <a:latin typeface="Arial"/>
              <a:cs typeface="Arial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039537" y="6057232"/>
            <a:ext cx="7493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/>
                <a:cs typeface="Arial"/>
              </a:rPr>
              <a:t>1n/2c</a:t>
            </a:r>
          </a:p>
        </p:txBody>
      </p:sp>
    </p:spTree>
    <p:extLst>
      <p:ext uri="{BB962C8B-B14F-4D97-AF65-F5344CB8AC3E}">
        <p14:creationId xmlns:p14="http://schemas.microsoft.com/office/powerpoint/2010/main" val="533415432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4703" y="1597583"/>
            <a:ext cx="7997445" cy="4784186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354744" y="994207"/>
            <a:ext cx="1327629" cy="125857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408284" y="-188"/>
            <a:ext cx="798853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dirty="0" err="1">
                <a:solidFill>
                  <a:srgbClr val="3366FF"/>
                </a:solidFill>
                <a:latin typeface="Arial"/>
                <a:cs typeface="Arial"/>
              </a:rPr>
              <a:t>Während</a:t>
            </a:r>
            <a:r>
              <a:rPr lang="en-US" sz="2800" dirty="0">
                <a:solidFill>
                  <a:srgbClr val="3366FF"/>
                </a:solidFill>
                <a:latin typeface="Arial"/>
                <a:cs typeface="Arial"/>
              </a:rPr>
              <a:t> </a:t>
            </a:r>
            <a:r>
              <a:rPr lang="en-US" sz="2800" dirty="0" err="1">
                <a:solidFill>
                  <a:srgbClr val="3366FF"/>
                </a:solidFill>
                <a:latin typeface="Arial"/>
                <a:cs typeface="Arial"/>
              </a:rPr>
              <a:t>Meiose</a:t>
            </a:r>
            <a:r>
              <a:rPr lang="en-US" sz="2800" dirty="0">
                <a:solidFill>
                  <a:srgbClr val="3366FF"/>
                </a:solidFill>
                <a:latin typeface="Arial"/>
                <a:cs typeface="Arial"/>
              </a:rPr>
              <a:t> II </a:t>
            </a:r>
            <a:r>
              <a:rPr lang="en-US" sz="2800" dirty="0" err="1">
                <a:solidFill>
                  <a:srgbClr val="3366FF"/>
                </a:solidFill>
                <a:latin typeface="Arial"/>
                <a:cs typeface="Arial"/>
              </a:rPr>
              <a:t>trennen</a:t>
            </a:r>
            <a:r>
              <a:rPr lang="en-US" sz="2800" dirty="0">
                <a:solidFill>
                  <a:srgbClr val="3366FF"/>
                </a:solidFill>
                <a:latin typeface="Arial"/>
                <a:cs typeface="Arial"/>
              </a:rPr>
              <a:t> </a:t>
            </a:r>
            <a:r>
              <a:rPr lang="en-US" sz="2800" dirty="0" err="1">
                <a:solidFill>
                  <a:srgbClr val="3366FF"/>
                </a:solidFill>
                <a:latin typeface="Arial"/>
                <a:cs typeface="Arial"/>
              </a:rPr>
              <a:t>sich</a:t>
            </a:r>
            <a:r>
              <a:rPr lang="en-US" sz="2800" dirty="0">
                <a:solidFill>
                  <a:srgbClr val="3366FF"/>
                </a:solidFill>
                <a:latin typeface="Arial"/>
                <a:cs typeface="Arial"/>
              </a:rPr>
              <a:t> die </a:t>
            </a:r>
            <a:r>
              <a:rPr lang="en-US" sz="2800" dirty="0" err="1">
                <a:solidFill>
                  <a:srgbClr val="3366FF"/>
                </a:solidFill>
                <a:latin typeface="Arial"/>
                <a:cs typeface="Arial"/>
              </a:rPr>
              <a:t>Chromatiden</a:t>
            </a:r>
            <a:endParaRPr lang="en-US" sz="2800" dirty="0">
              <a:solidFill>
                <a:srgbClr val="3366FF"/>
              </a:solidFill>
              <a:latin typeface="Arial"/>
              <a:cs typeface="Arial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012799" y="4892364"/>
            <a:ext cx="7493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/>
                <a:cs typeface="Arial"/>
              </a:rPr>
              <a:t>1n/1c</a:t>
            </a:r>
          </a:p>
        </p:txBody>
      </p:sp>
    </p:spTree>
    <p:extLst>
      <p:ext uri="{BB962C8B-B14F-4D97-AF65-F5344CB8AC3E}">
        <p14:creationId xmlns:p14="http://schemas.microsoft.com/office/powerpoint/2010/main" val="3087907586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066829" y="-188"/>
            <a:ext cx="667146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dirty="0" err="1">
                <a:solidFill>
                  <a:srgbClr val="3366FF"/>
                </a:solidFill>
                <a:latin typeface="Arial"/>
                <a:cs typeface="Arial"/>
              </a:rPr>
              <a:t>Phasen</a:t>
            </a:r>
            <a:r>
              <a:rPr lang="en-US" sz="2800" dirty="0">
                <a:solidFill>
                  <a:srgbClr val="3366FF"/>
                </a:solidFill>
                <a:latin typeface="Arial"/>
                <a:cs typeface="Arial"/>
              </a:rPr>
              <a:t> der </a:t>
            </a:r>
            <a:r>
              <a:rPr lang="en-US" sz="2800" dirty="0" err="1">
                <a:solidFill>
                  <a:srgbClr val="3366FF"/>
                </a:solidFill>
                <a:latin typeface="Arial"/>
                <a:cs typeface="Arial"/>
              </a:rPr>
              <a:t>Meiose</a:t>
            </a:r>
            <a:r>
              <a:rPr lang="en-US" sz="2800" dirty="0">
                <a:solidFill>
                  <a:srgbClr val="3366FF"/>
                </a:solidFill>
                <a:latin typeface="Arial"/>
                <a:cs typeface="Arial"/>
              </a:rPr>
              <a:t> I (</a:t>
            </a:r>
            <a:r>
              <a:rPr lang="en-US" sz="2800" dirty="0" err="1">
                <a:solidFill>
                  <a:srgbClr val="3366FF"/>
                </a:solidFill>
                <a:latin typeface="Arial"/>
                <a:cs typeface="Arial"/>
              </a:rPr>
              <a:t>Reduktionsteilung</a:t>
            </a:r>
            <a:r>
              <a:rPr lang="en-US" sz="2800" dirty="0">
                <a:solidFill>
                  <a:srgbClr val="3366FF"/>
                </a:solidFill>
                <a:latin typeface="Arial"/>
                <a:cs typeface="Arial"/>
              </a:rPr>
              <a:t>)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066829" y="1659701"/>
            <a:ext cx="7469506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latin typeface="Arial"/>
                <a:cs typeface="Arial"/>
              </a:rPr>
              <a:t>Prophase I: </a:t>
            </a:r>
          </a:p>
          <a:p>
            <a:pPr marL="285750" indent="-285750">
              <a:buFontTx/>
              <a:buChar char="-"/>
            </a:pPr>
            <a:r>
              <a:rPr lang="en-US" sz="2000" dirty="0" err="1">
                <a:latin typeface="Arial"/>
                <a:cs typeface="Arial"/>
              </a:rPr>
              <a:t>Dauert</a:t>
            </a:r>
            <a:r>
              <a:rPr lang="en-US" sz="2000" dirty="0">
                <a:latin typeface="Arial"/>
                <a:cs typeface="Arial"/>
              </a:rPr>
              <a:t> </a:t>
            </a:r>
            <a:r>
              <a:rPr lang="en-US" sz="2000" dirty="0" err="1">
                <a:latin typeface="Arial"/>
                <a:cs typeface="Arial"/>
              </a:rPr>
              <a:t>lang</a:t>
            </a:r>
            <a:r>
              <a:rPr lang="en-US" sz="2000" dirty="0">
                <a:latin typeface="Arial"/>
                <a:cs typeface="Arial"/>
              </a:rPr>
              <a:t> (</a:t>
            </a:r>
            <a:r>
              <a:rPr lang="en-US" sz="2000" dirty="0" err="1">
                <a:latin typeface="Arial"/>
                <a:cs typeface="Arial"/>
              </a:rPr>
              <a:t>Tage</a:t>
            </a:r>
            <a:r>
              <a:rPr lang="en-US" sz="2000" dirty="0">
                <a:latin typeface="Arial"/>
                <a:cs typeface="Arial"/>
              </a:rPr>
              <a:t> </a:t>
            </a:r>
            <a:r>
              <a:rPr lang="en-US" sz="2000" dirty="0" err="1">
                <a:latin typeface="Arial"/>
                <a:cs typeface="Arial"/>
              </a:rPr>
              <a:t>bis</a:t>
            </a:r>
            <a:r>
              <a:rPr lang="en-US" sz="2000" dirty="0">
                <a:latin typeface="Arial"/>
                <a:cs typeface="Arial"/>
              </a:rPr>
              <a:t> </a:t>
            </a:r>
            <a:r>
              <a:rPr lang="en-US" sz="2000" dirty="0" err="1">
                <a:latin typeface="Arial"/>
                <a:cs typeface="Arial"/>
              </a:rPr>
              <a:t>Jahre</a:t>
            </a:r>
            <a:r>
              <a:rPr lang="en-US" sz="2000" dirty="0">
                <a:latin typeface="Arial"/>
                <a:cs typeface="Arial"/>
              </a:rPr>
              <a:t>)</a:t>
            </a:r>
          </a:p>
          <a:p>
            <a:pPr marL="285750" indent="-285750">
              <a:buFontTx/>
              <a:buChar char="-"/>
            </a:pPr>
            <a:r>
              <a:rPr lang="en-US" sz="2000" dirty="0">
                <a:latin typeface="Arial"/>
                <a:cs typeface="Arial"/>
              </a:rPr>
              <a:t>5 </a:t>
            </a:r>
            <a:r>
              <a:rPr lang="en-US" sz="2000" dirty="0" err="1">
                <a:latin typeface="Arial"/>
                <a:cs typeface="Arial"/>
              </a:rPr>
              <a:t>Stadien</a:t>
            </a:r>
            <a:endParaRPr lang="en-US" sz="2000" dirty="0">
              <a:latin typeface="Arial"/>
              <a:cs typeface="Arial"/>
            </a:endParaRPr>
          </a:p>
          <a:p>
            <a:pPr marL="285750" indent="-285750">
              <a:buFontTx/>
              <a:buChar char="-"/>
            </a:pPr>
            <a:r>
              <a:rPr lang="en-US" sz="2000" dirty="0" err="1">
                <a:latin typeface="Arial"/>
                <a:cs typeface="Arial"/>
              </a:rPr>
              <a:t>Aneinanderlagern</a:t>
            </a:r>
            <a:r>
              <a:rPr lang="en-US" sz="2000" dirty="0">
                <a:latin typeface="Arial"/>
                <a:cs typeface="Arial"/>
              </a:rPr>
              <a:t> der </a:t>
            </a:r>
            <a:r>
              <a:rPr lang="en-US" sz="2000" dirty="0" err="1">
                <a:latin typeface="Arial"/>
                <a:cs typeface="Arial"/>
              </a:rPr>
              <a:t>homologen</a:t>
            </a:r>
            <a:r>
              <a:rPr lang="en-US" sz="2000" dirty="0">
                <a:latin typeface="Arial"/>
                <a:cs typeface="Arial"/>
              </a:rPr>
              <a:t> </a:t>
            </a:r>
            <a:r>
              <a:rPr lang="en-US" sz="2000" dirty="0" err="1">
                <a:latin typeface="Arial"/>
                <a:cs typeface="Arial"/>
              </a:rPr>
              <a:t>Chromosomen</a:t>
            </a:r>
            <a:r>
              <a:rPr lang="en-US" sz="2000" dirty="0">
                <a:latin typeface="Arial"/>
                <a:cs typeface="Arial"/>
              </a:rPr>
              <a:t> </a:t>
            </a:r>
            <a:r>
              <a:rPr lang="en-US" sz="2000" dirty="0" err="1">
                <a:latin typeface="Arial"/>
                <a:cs typeface="Arial"/>
              </a:rPr>
              <a:t>zum</a:t>
            </a:r>
            <a:r>
              <a:rPr lang="en-US" sz="2000" dirty="0">
                <a:latin typeface="Arial"/>
                <a:cs typeface="Arial"/>
              </a:rPr>
              <a:t> </a:t>
            </a:r>
            <a:r>
              <a:rPr lang="en-US" sz="2000" dirty="0" err="1">
                <a:latin typeface="Arial"/>
                <a:cs typeface="Arial"/>
              </a:rPr>
              <a:t>synaptonemalen</a:t>
            </a:r>
            <a:r>
              <a:rPr lang="en-US" sz="2000" dirty="0">
                <a:latin typeface="Arial"/>
                <a:cs typeface="Arial"/>
              </a:rPr>
              <a:t> </a:t>
            </a:r>
            <a:r>
              <a:rPr lang="en-US" sz="2000" dirty="0" err="1">
                <a:latin typeface="Arial"/>
                <a:cs typeface="Arial"/>
              </a:rPr>
              <a:t>Komplex</a:t>
            </a:r>
            <a:endParaRPr lang="en-US" sz="2000" dirty="0">
              <a:latin typeface="Arial"/>
              <a:cs typeface="Arial"/>
            </a:endParaRPr>
          </a:p>
          <a:p>
            <a:pPr marL="285750" indent="-285750">
              <a:buFontTx/>
              <a:buChar char="-"/>
            </a:pPr>
            <a:endParaRPr lang="en-US" sz="2000" dirty="0">
              <a:latin typeface="Arial"/>
              <a:cs typeface="Arial"/>
            </a:endParaRPr>
          </a:p>
          <a:p>
            <a:pPr marL="285750" indent="-285750">
              <a:buFontTx/>
              <a:buChar char="-"/>
            </a:pPr>
            <a:r>
              <a:rPr lang="en-US" sz="2000" dirty="0">
                <a:latin typeface="Arial"/>
                <a:cs typeface="Arial"/>
              </a:rPr>
              <a:t>Metaphase I</a:t>
            </a:r>
          </a:p>
          <a:p>
            <a:pPr marL="285750" indent="-285750">
              <a:buFontTx/>
              <a:buChar char="-"/>
            </a:pPr>
            <a:r>
              <a:rPr lang="en-US" sz="2000" dirty="0">
                <a:latin typeface="Arial"/>
                <a:cs typeface="Arial"/>
              </a:rPr>
              <a:t>Anaphase I</a:t>
            </a:r>
          </a:p>
          <a:p>
            <a:pPr marL="285750" indent="-285750">
              <a:buFontTx/>
              <a:buChar char="-"/>
            </a:pPr>
            <a:r>
              <a:rPr lang="en-US" sz="2000" dirty="0" err="1">
                <a:latin typeface="Arial"/>
                <a:cs typeface="Arial"/>
              </a:rPr>
              <a:t>Telophase</a:t>
            </a:r>
            <a:r>
              <a:rPr lang="en-US" sz="2000" dirty="0">
                <a:latin typeface="Arial"/>
                <a:cs typeface="Arial"/>
              </a:rPr>
              <a:t> I</a:t>
            </a:r>
          </a:p>
        </p:txBody>
      </p:sp>
    </p:spTree>
    <p:extLst>
      <p:ext uri="{BB962C8B-B14F-4D97-AF65-F5344CB8AC3E}">
        <p14:creationId xmlns:p14="http://schemas.microsoft.com/office/powerpoint/2010/main" val="1965345370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96990" y="54432"/>
            <a:ext cx="721112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dirty="0" err="1">
                <a:solidFill>
                  <a:srgbClr val="3366FF"/>
                </a:solidFill>
                <a:latin typeface="Arial"/>
                <a:cs typeface="Arial"/>
              </a:rPr>
              <a:t>Phasen</a:t>
            </a:r>
            <a:r>
              <a:rPr lang="en-US" sz="2800" dirty="0">
                <a:solidFill>
                  <a:srgbClr val="3366FF"/>
                </a:solidFill>
                <a:latin typeface="Arial"/>
                <a:cs typeface="Arial"/>
              </a:rPr>
              <a:t> der </a:t>
            </a:r>
            <a:r>
              <a:rPr lang="en-US" sz="2800" dirty="0" err="1">
                <a:solidFill>
                  <a:srgbClr val="3366FF"/>
                </a:solidFill>
                <a:latin typeface="Arial"/>
                <a:cs typeface="Arial"/>
              </a:rPr>
              <a:t>Meiose</a:t>
            </a:r>
            <a:r>
              <a:rPr lang="en-US" sz="2800" dirty="0">
                <a:solidFill>
                  <a:srgbClr val="3366FF"/>
                </a:solidFill>
                <a:latin typeface="Arial"/>
                <a:cs typeface="Arial"/>
              </a:rPr>
              <a:t> I, Prophase: 1. </a:t>
            </a:r>
            <a:r>
              <a:rPr lang="en-US" sz="2800" dirty="0" err="1">
                <a:solidFill>
                  <a:srgbClr val="3366FF"/>
                </a:solidFill>
                <a:latin typeface="Arial"/>
                <a:cs typeface="Arial"/>
              </a:rPr>
              <a:t>Leptotän</a:t>
            </a:r>
            <a:endParaRPr lang="en-US" sz="2800" dirty="0">
              <a:solidFill>
                <a:srgbClr val="3366FF"/>
              </a:solidFill>
              <a:latin typeface="Arial"/>
              <a:cs typeface="Arial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66460" y="1019526"/>
            <a:ext cx="4024721" cy="279047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58532" y="4027057"/>
            <a:ext cx="7469506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US" sz="2000" dirty="0" err="1">
                <a:latin typeface="Arial"/>
                <a:cs typeface="Arial"/>
              </a:rPr>
              <a:t>Griech</a:t>
            </a:r>
            <a:r>
              <a:rPr lang="en-US" sz="2000" dirty="0">
                <a:latin typeface="Arial"/>
                <a:cs typeface="Arial"/>
              </a:rPr>
              <a:t>. “</a:t>
            </a:r>
            <a:r>
              <a:rPr lang="en-US" sz="2000" dirty="0" err="1">
                <a:latin typeface="Arial"/>
                <a:cs typeface="Arial"/>
              </a:rPr>
              <a:t>leptos</a:t>
            </a:r>
            <a:r>
              <a:rPr lang="en-US" sz="2000" dirty="0">
                <a:latin typeface="Arial"/>
                <a:cs typeface="Arial"/>
              </a:rPr>
              <a:t>” </a:t>
            </a:r>
            <a:r>
              <a:rPr lang="en-US" sz="2000" dirty="0" err="1">
                <a:latin typeface="Arial"/>
                <a:cs typeface="Arial"/>
              </a:rPr>
              <a:t>zart</a:t>
            </a:r>
            <a:r>
              <a:rPr lang="en-US" sz="2000" dirty="0">
                <a:latin typeface="Arial"/>
                <a:cs typeface="Arial"/>
              </a:rPr>
              <a:t>; “</a:t>
            </a:r>
            <a:r>
              <a:rPr lang="en-US" sz="2000" dirty="0" err="1">
                <a:latin typeface="Arial"/>
                <a:cs typeface="Arial"/>
              </a:rPr>
              <a:t>taenia</a:t>
            </a:r>
            <a:r>
              <a:rPr lang="en-US" sz="2000" dirty="0">
                <a:latin typeface="Arial"/>
                <a:cs typeface="Arial"/>
              </a:rPr>
              <a:t>”, Band</a:t>
            </a:r>
          </a:p>
          <a:p>
            <a:endParaRPr lang="en-US" sz="2000" dirty="0">
              <a:latin typeface="Arial"/>
              <a:cs typeface="Arial"/>
            </a:endParaRPr>
          </a:p>
          <a:p>
            <a:pPr marL="285750" indent="-285750">
              <a:buFontTx/>
              <a:buChar char="-"/>
            </a:pPr>
            <a:r>
              <a:rPr lang="en-US" sz="2000" dirty="0" err="1">
                <a:latin typeface="Arial"/>
                <a:cs typeface="Arial"/>
              </a:rPr>
              <a:t>Jedes</a:t>
            </a:r>
            <a:r>
              <a:rPr lang="en-US" sz="2000" dirty="0">
                <a:latin typeface="Arial"/>
                <a:cs typeface="Arial"/>
              </a:rPr>
              <a:t> </a:t>
            </a:r>
            <a:r>
              <a:rPr lang="en-US" sz="2000" dirty="0" err="1">
                <a:latin typeface="Arial"/>
                <a:cs typeface="Arial"/>
              </a:rPr>
              <a:t>Chromosom</a:t>
            </a:r>
            <a:r>
              <a:rPr lang="en-US" sz="2000" dirty="0">
                <a:latin typeface="Arial"/>
                <a:cs typeface="Arial"/>
              </a:rPr>
              <a:t> </a:t>
            </a:r>
            <a:r>
              <a:rPr lang="en-US" sz="2000" dirty="0" err="1">
                <a:latin typeface="Arial"/>
                <a:cs typeface="Arial"/>
              </a:rPr>
              <a:t>besteht</a:t>
            </a:r>
            <a:r>
              <a:rPr lang="en-US" sz="2000" dirty="0">
                <a:latin typeface="Arial"/>
                <a:cs typeface="Arial"/>
              </a:rPr>
              <a:t> </a:t>
            </a:r>
            <a:r>
              <a:rPr lang="en-US" sz="2000" dirty="0" err="1">
                <a:latin typeface="Arial"/>
                <a:cs typeface="Arial"/>
              </a:rPr>
              <a:t>aus</a:t>
            </a:r>
            <a:r>
              <a:rPr lang="en-US" sz="2000" dirty="0">
                <a:latin typeface="Arial"/>
                <a:cs typeface="Arial"/>
              </a:rPr>
              <a:t> 2 </a:t>
            </a:r>
            <a:r>
              <a:rPr lang="en-US" sz="2000" dirty="0" err="1">
                <a:latin typeface="Arial"/>
                <a:cs typeface="Arial"/>
              </a:rPr>
              <a:t>Schwesterchromatiden</a:t>
            </a:r>
            <a:endParaRPr lang="en-US" sz="2000" dirty="0">
              <a:latin typeface="Arial"/>
              <a:cs typeface="Arial"/>
            </a:endParaRPr>
          </a:p>
          <a:p>
            <a:endParaRPr lang="en-US" sz="2000" dirty="0">
              <a:latin typeface="Arial"/>
              <a:cs typeface="Arial"/>
            </a:endParaRPr>
          </a:p>
          <a:p>
            <a:pPr marL="285750" indent="-285750">
              <a:buFontTx/>
              <a:buChar char="-"/>
            </a:pPr>
            <a:r>
              <a:rPr lang="en-US" sz="2000" dirty="0" err="1">
                <a:latin typeface="Arial"/>
                <a:cs typeface="Arial"/>
              </a:rPr>
              <a:t>Chromosomen</a:t>
            </a:r>
            <a:r>
              <a:rPr lang="en-US" sz="2000" dirty="0">
                <a:latin typeface="Arial"/>
                <a:cs typeface="Arial"/>
              </a:rPr>
              <a:t> </a:t>
            </a:r>
            <a:r>
              <a:rPr lang="en-US" sz="2000" dirty="0" err="1">
                <a:latin typeface="Arial"/>
                <a:cs typeface="Arial"/>
              </a:rPr>
              <a:t>werden</a:t>
            </a:r>
            <a:r>
              <a:rPr lang="en-US" sz="2000" dirty="0">
                <a:latin typeface="Arial"/>
                <a:cs typeface="Arial"/>
              </a:rPr>
              <a:t> </a:t>
            </a:r>
            <a:r>
              <a:rPr lang="en-US" sz="2000" dirty="0" err="1">
                <a:latin typeface="Arial"/>
                <a:cs typeface="Arial"/>
              </a:rPr>
              <a:t>als</a:t>
            </a:r>
            <a:r>
              <a:rPr lang="en-US" sz="2000" dirty="0">
                <a:latin typeface="Arial"/>
                <a:cs typeface="Arial"/>
              </a:rPr>
              <a:t> </a:t>
            </a:r>
            <a:r>
              <a:rPr lang="en-US" sz="2000" dirty="0" err="1">
                <a:latin typeface="Arial"/>
                <a:cs typeface="Arial"/>
              </a:rPr>
              <a:t>kleine</a:t>
            </a:r>
            <a:r>
              <a:rPr lang="en-US" sz="2000" dirty="0">
                <a:latin typeface="Arial"/>
                <a:cs typeface="Arial"/>
              </a:rPr>
              <a:t> </a:t>
            </a:r>
            <a:r>
              <a:rPr lang="en-US" sz="2000" dirty="0" err="1">
                <a:latin typeface="Arial"/>
                <a:cs typeface="Arial"/>
              </a:rPr>
              <a:t>Fäden</a:t>
            </a:r>
            <a:r>
              <a:rPr lang="en-US" sz="2000" dirty="0">
                <a:latin typeface="Arial"/>
                <a:cs typeface="Arial"/>
              </a:rPr>
              <a:t> </a:t>
            </a:r>
            <a:r>
              <a:rPr lang="en-US" sz="2000" dirty="0" err="1">
                <a:latin typeface="Arial"/>
                <a:cs typeface="Arial"/>
              </a:rPr>
              <a:t>sichtbar</a:t>
            </a:r>
            <a:endParaRPr lang="en-US" sz="2000" dirty="0">
              <a:latin typeface="Arial"/>
              <a:cs typeface="Arial"/>
            </a:endParaRPr>
          </a:p>
          <a:p>
            <a:endParaRPr lang="en-US" sz="2000" dirty="0">
              <a:latin typeface="Arial"/>
              <a:cs typeface="Arial"/>
            </a:endParaRPr>
          </a:p>
          <a:p>
            <a:pPr marL="285750" indent="-285750">
              <a:buFontTx/>
              <a:buChar char="-"/>
            </a:pPr>
            <a:r>
              <a:rPr lang="en-US" sz="2000" dirty="0" err="1">
                <a:latin typeface="Arial"/>
                <a:cs typeface="Arial"/>
              </a:rPr>
              <a:t>Beginn</a:t>
            </a:r>
            <a:r>
              <a:rPr lang="en-US" sz="2000" dirty="0">
                <a:latin typeface="Arial"/>
                <a:cs typeface="Arial"/>
              </a:rPr>
              <a:t> der </a:t>
            </a:r>
            <a:r>
              <a:rPr lang="en-US" sz="2000" dirty="0" err="1">
                <a:latin typeface="Arial"/>
                <a:cs typeface="Arial"/>
              </a:rPr>
              <a:t>Chromatinkondensation</a:t>
            </a:r>
            <a:endParaRPr lang="en-US" sz="2000" dirty="0">
              <a:latin typeface="Arial"/>
              <a:cs typeface="Arial"/>
            </a:endParaRPr>
          </a:p>
          <a:p>
            <a:pPr marL="285750" indent="-285750">
              <a:buFontTx/>
              <a:buChar char="-"/>
            </a:pPr>
            <a:r>
              <a:rPr lang="en-US" sz="2000" dirty="0" err="1">
                <a:latin typeface="Arial"/>
                <a:cs typeface="Arial"/>
              </a:rPr>
              <a:t>Chromosomen</a:t>
            </a:r>
            <a:r>
              <a:rPr lang="en-US" sz="2000" dirty="0">
                <a:latin typeface="Arial"/>
                <a:cs typeface="Arial"/>
              </a:rPr>
              <a:t> an </a:t>
            </a:r>
            <a:r>
              <a:rPr lang="en-US" sz="2000" dirty="0" err="1">
                <a:latin typeface="Arial"/>
                <a:cs typeface="Arial"/>
              </a:rPr>
              <a:t>Kernmembran</a:t>
            </a:r>
            <a:r>
              <a:rPr lang="en-US" sz="2000" dirty="0">
                <a:latin typeface="Arial"/>
                <a:cs typeface="Arial"/>
              </a:rPr>
              <a:t> </a:t>
            </a:r>
            <a:r>
              <a:rPr lang="en-US" sz="2000" dirty="0" err="1">
                <a:latin typeface="Arial"/>
                <a:cs typeface="Arial"/>
              </a:rPr>
              <a:t>fixiert</a:t>
            </a:r>
            <a:endParaRPr lang="en-US" sz="200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079491235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47134" y="54432"/>
            <a:ext cx="711084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dirty="0" err="1">
                <a:solidFill>
                  <a:srgbClr val="3366FF"/>
                </a:solidFill>
                <a:latin typeface="Arial"/>
                <a:cs typeface="Arial"/>
              </a:rPr>
              <a:t>Phasen</a:t>
            </a:r>
            <a:r>
              <a:rPr lang="en-US" sz="2800" dirty="0">
                <a:solidFill>
                  <a:srgbClr val="3366FF"/>
                </a:solidFill>
                <a:latin typeface="Arial"/>
                <a:cs typeface="Arial"/>
              </a:rPr>
              <a:t> der </a:t>
            </a:r>
            <a:r>
              <a:rPr lang="en-US" sz="2800" dirty="0" err="1">
                <a:solidFill>
                  <a:srgbClr val="3366FF"/>
                </a:solidFill>
                <a:latin typeface="Arial"/>
                <a:cs typeface="Arial"/>
              </a:rPr>
              <a:t>Meiose</a:t>
            </a:r>
            <a:r>
              <a:rPr lang="en-US" sz="2800" dirty="0">
                <a:solidFill>
                  <a:srgbClr val="3366FF"/>
                </a:solidFill>
                <a:latin typeface="Arial"/>
                <a:cs typeface="Arial"/>
              </a:rPr>
              <a:t> I, Prophase: 2. </a:t>
            </a:r>
            <a:r>
              <a:rPr lang="en-US" sz="2800" dirty="0" err="1">
                <a:solidFill>
                  <a:srgbClr val="3366FF"/>
                </a:solidFill>
                <a:latin typeface="Arial"/>
                <a:cs typeface="Arial"/>
              </a:rPr>
              <a:t>Zygotän</a:t>
            </a:r>
            <a:endParaRPr lang="en-US" sz="2800" dirty="0">
              <a:solidFill>
                <a:srgbClr val="3366FF"/>
              </a:solidFill>
              <a:latin typeface="Arial"/>
              <a:cs typeface="Arial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64540" y="3909236"/>
            <a:ext cx="887786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US" sz="2000" dirty="0" err="1">
                <a:latin typeface="Arial"/>
                <a:cs typeface="Arial"/>
              </a:rPr>
              <a:t>Griech</a:t>
            </a:r>
            <a:r>
              <a:rPr lang="en-US" sz="2000" dirty="0">
                <a:latin typeface="Arial"/>
                <a:cs typeface="Arial"/>
              </a:rPr>
              <a:t>. “</a:t>
            </a:r>
            <a:r>
              <a:rPr lang="en-US" sz="2000" dirty="0" err="1">
                <a:latin typeface="Arial"/>
                <a:cs typeface="Arial"/>
              </a:rPr>
              <a:t>zyg</a:t>
            </a:r>
            <a:r>
              <a:rPr lang="en-US" sz="2000" dirty="0">
                <a:latin typeface="Arial"/>
                <a:cs typeface="Arial"/>
              </a:rPr>
              <a:t>-”, </a:t>
            </a:r>
            <a:r>
              <a:rPr lang="en-US" sz="2000" dirty="0" err="1">
                <a:latin typeface="Arial"/>
                <a:cs typeface="Arial"/>
              </a:rPr>
              <a:t>vereinigen</a:t>
            </a:r>
            <a:endParaRPr lang="en-US" sz="2000" dirty="0">
              <a:latin typeface="Arial"/>
              <a:cs typeface="Arial"/>
            </a:endParaRPr>
          </a:p>
          <a:p>
            <a:endParaRPr lang="en-US" sz="2000" dirty="0">
              <a:latin typeface="Arial"/>
              <a:cs typeface="Arial"/>
            </a:endParaRPr>
          </a:p>
          <a:p>
            <a:pPr marL="285750" indent="-285750">
              <a:buFontTx/>
              <a:buChar char="-"/>
            </a:pPr>
            <a:r>
              <a:rPr lang="en-US" sz="2000" dirty="0" err="1">
                <a:latin typeface="Arial"/>
                <a:cs typeface="Arial"/>
              </a:rPr>
              <a:t>Paarung</a:t>
            </a:r>
            <a:r>
              <a:rPr lang="en-US" sz="2000" dirty="0">
                <a:latin typeface="Arial"/>
                <a:cs typeface="Arial"/>
              </a:rPr>
              <a:t> der </a:t>
            </a:r>
            <a:r>
              <a:rPr lang="en-US" sz="2000" dirty="0" err="1">
                <a:latin typeface="Arial"/>
                <a:cs typeface="Arial"/>
              </a:rPr>
              <a:t>homologen</a:t>
            </a:r>
            <a:r>
              <a:rPr lang="en-US" sz="2000" dirty="0">
                <a:latin typeface="Arial"/>
                <a:cs typeface="Arial"/>
              </a:rPr>
              <a:t> </a:t>
            </a:r>
            <a:r>
              <a:rPr lang="en-US" sz="2000" dirty="0" err="1">
                <a:latin typeface="Arial"/>
                <a:cs typeface="Arial"/>
              </a:rPr>
              <a:t>Chromosomenpaare</a:t>
            </a:r>
            <a:r>
              <a:rPr lang="en-US" sz="2000" dirty="0">
                <a:latin typeface="Arial"/>
                <a:cs typeface="Arial"/>
              </a:rPr>
              <a:t> </a:t>
            </a:r>
          </a:p>
          <a:p>
            <a:pPr marL="285750" indent="-285750">
              <a:buFontTx/>
              <a:buChar char="-"/>
            </a:pPr>
            <a:endParaRPr lang="en-US" sz="2000" dirty="0">
              <a:latin typeface="Arial"/>
              <a:cs typeface="Arial"/>
            </a:endParaRPr>
          </a:p>
          <a:p>
            <a:pPr marL="285750" indent="-285750">
              <a:buFontTx/>
              <a:buChar char="-"/>
            </a:pPr>
            <a:r>
              <a:rPr lang="en-US" sz="2000" dirty="0" err="1">
                <a:latin typeface="Arial"/>
                <a:cs typeface="Arial"/>
              </a:rPr>
              <a:t>Ausbildung</a:t>
            </a:r>
            <a:r>
              <a:rPr lang="en-US" sz="2000" dirty="0">
                <a:latin typeface="Arial"/>
                <a:cs typeface="Arial"/>
              </a:rPr>
              <a:t> </a:t>
            </a:r>
            <a:r>
              <a:rPr lang="en-US" sz="2000" b="1" dirty="0" err="1">
                <a:latin typeface="Arial"/>
                <a:cs typeface="Arial"/>
              </a:rPr>
              <a:t>Synaptonemaler</a:t>
            </a:r>
            <a:r>
              <a:rPr lang="en-US" sz="2000" b="1" dirty="0">
                <a:latin typeface="Arial"/>
                <a:cs typeface="Arial"/>
              </a:rPr>
              <a:t> </a:t>
            </a:r>
            <a:r>
              <a:rPr lang="en-US" sz="2000" b="1" dirty="0" err="1">
                <a:latin typeface="Arial"/>
                <a:cs typeface="Arial"/>
              </a:rPr>
              <a:t>Komplexe</a:t>
            </a:r>
            <a:r>
              <a:rPr lang="en-US" sz="2000" b="1" dirty="0">
                <a:latin typeface="Arial"/>
                <a:cs typeface="Arial"/>
              </a:rPr>
              <a:t> </a:t>
            </a:r>
            <a:r>
              <a:rPr lang="en-US" sz="2000" dirty="0" err="1">
                <a:latin typeface="Arial"/>
                <a:cs typeface="Arial"/>
              </a:rPr>
              <a:t>zwischen</a:t>
            </a:r>
            <a:r>
              <a:rPr lang="en-US" sz="2000" dirty="0">
                <a:latin typeface="Arial"/>
                <a:cs typeface="Arial"/>
              </a:rPr>
              <a:t> den </a:t>
            </a:r>
            <a:r>
              <a:rPr lang="en-US" sz="2000" dirty="0" err="1">
                <a:latin typeface="Arial"/>
                <a:cs typeface="Arial"/>
              </a:rPr>
              <a:t>Chromosomen</a:t>
            </a:r>
            <a:endParaRPr lang="en-US" sz="2000" dirty="0">
              <a:latin typeface="Arial"/>
              <a:cs typeface="Arial"/>
            </a:endParaRPr>
          </a:p>
          <a:p>
            <a:pPr marL="285750" indent="-285750">
              <a:buFontTx/>
              <a:buChar char="-"/>
            </a:pPr>
            <a:endParaRPr lang="en-US" sz="2000" dirty="0">
              <a:latin typeface="Arial"/>
              <a:cs typeface="Arial"/>
            </a:endParaRPr>
          </a:p>
          <a:p>
            <a:pPr marL="285750" indent="-285750">
              <a:buFontTx/>
              <a:buChar char="-"/>
            </a:pPr>
            <a:r>
              <a:rPr lang="en-US" sz="2000" dirty="0" err="1">
                <a:latin typeface="Arial"/>
                <a:cs typeface="Arial"/>
              </a:rPr>
              <a:t>Zusammenliegen</a:t>
            </a:r>
            <a:r>
              <a:rPr lang="en-US" sz="2000" dirty="0">
                <a:latin typeface="Arial"/>
                <a:cs typeface="Arial"/>
              </a:rPr>
              <a:t> von </a:t>
            </a:r>
            <a:r>
              <a:rPr lang="en-US" sz="2000" b="1" dirty="0" err="1">
                <a:latin typeface="Arial"/>
                <a:cs typeface="Arial"/>
              </a:rPr>
              <a:t>Tetraden</a:t>
            </a:r>
            <a:r>
              <a:rPr lang="en-US" sz="2000" dirty="0">
                <a:latin typeface="Arial"/>
                <a:cs typeface="Arial"/>
              </a:rPr>
              <a:t> (</a:t>
            </a:r>
            <a:r>
              <a:rPr lang="en-US" sz="2000" dirty="0" err="1">
                <a:latin typeface="Arial"/>
                <a:cs typeface="Arial"/>
              </a:rPr>
              <a:t>Gebilden</a:t>
            </a:r>
            <a:r>
              <a:rPr lang="en-US" sz="2000" dirty="0">
                <a:latin typeface="Arial"/>
                <a:cs typeface="Arial"/>
              </a:rPr>
              <a:t> </a:t>
            </a:r>
            <a:r>
              <a:rPr lang="en-US" sz="2000" dirty="0" err="1">
                <a:latin typeface="Arial"/>
                <a:cs typeface="Arial"/>
              </a:rPr>
              <a:t>aus</a:t>
            </a:r>
            <a:r>
              <a:rPr lang="en-US" sz="2000" dirty="0">
                <a:latin typeface="Arial"/>
                <a:cs typeface="Arial"/>
              </a:rPr>
              <a:t> </a:t>
            </a:r>
            <a:r>
              <a:rPr lang="en-US" sz="2000" dirty="0" err="1">
                <a:latin typeface="Arial"/>
                <a:cs typeface="Arial"/>
              </a:rPr>
              <a:t>insgesamt</a:t>
            </a:r>
            <a:r>
              <a:rPr lang="en-US" sz="2000" dirty="0">
                <a:latin typeface="Arial"/>
                <a:cs typeface="Arial"/>
              </a:rPr>
              <a:t> 4 </a:t>
            </a:r>
            <a:r>
              <a:rPr lang="en-US" sz="2000" dirty="0" err="1">
                <a:latin typeface="Arial"/>
                <a:cs typeface="Arial"/>
              </a:rPr>
              <a:t>Chromatiden</a:t>
            </a:r>
            <a:r>
              <a:rPr lang="en-US" sz="2000" dirty="0">
                <a:latin typeface="Arial"/>
                <a:cs typeface="Arial"/>
              </a:rPr>
              <a:t>)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33700" y="806535"/>
            <a:ext cx="2771746" cy="31027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8257067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" y="241300"/>
            <a:ext cx="8826500" cy="63754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96426" y="54432"/>
            <a:ext cx="8015722" cy="95410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800" dirty="0" err="1">
                <a:solidFill>
                  <a:srgbClr val="3366FF"/>
                </a:solidFill>
                <a:latin typeface="Arial"/>
                <a:cs typeface="Arial"/>
              </a:rPr>
              <a:t>Phasen</a:t>
            </a:r>
            <a:r>
              <a:rPr lang="en-US" sz="2800" dirty="0">
                <a:solidFill>
                  <a:srgbClr val="3366FF"/>
                </a:solidFill>
                <a:latin typeface="Arial"/>
                <a:cs typeface="Arial"/>
              </a:rPr>
              <a:t> der </a:t>
            </a:r>
            <a:r>
              <a:rPr lang="en-US" sz="2800" dirty="0" err="1">
                <a:solidFill>
                  <a:srgbClr val="3366FF"/>
                </a:solidFill>
                <a:latin typeface="Arial"/>
                <a:cs typeface="Arial"/>
              </a:rPr>
              <a:t>Meiose</a:t>
            </a:r>
            <a:r>
              <a:rPr lang="en-US" sz="2800" dirty="0">
                <a:solidFill>
                  <a:srgbClr val="3366FF"/>
                </a:solidFill>
                <a:latin typeface="Arial"/>
                <a:cs typeface="Arial"/>
              </a:rPr>
              <a:t> I, Prophase: 2. </a:t>
            </a:r>
            <a:r>
              <a:rPr lang="en-US" sz="2800" dirty="0" err="1">
                <a:solidFill>
                  <a:srgbClr val="3366FF"/>
                </a:solidFill>
                <a:latin typeface="Arial"/>
                <a:cs typeface="Arial"/>
              </a:rPr>
              <a:t>Zygotän</a:t>
            </a:r>
            <a:endParaRPr lang="en-US" sz="2800" dirty="0">
              <a:solidFill>
                <a:srgbClr val="3366FF"/>
              </a:solidFill>
              <a:latin typeface="Arial"/>
              <a:cs typeface="Arial"/>
            </a:endParaRPr>
          </a:p>
          <a:p>
            <a:pPr algn="ctr"/>
            <a:endParaRPr lang="en-US" sz="2800" dirty="0">
              <a:solidFill>
                <a:srgbClr val="3366FF"/>
              </a:solidFill>
              <a:latin typeface="Arial"/>
              <a:cs typeface="Arial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4232877" y="6021656"/>
            <a:ext cx="4260784" cy="76806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3172675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038" y="3536637"/>
            <a:ext cx="8858630" cy="314422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65550" y="581070"/>
            <a:ext cx="2528757" cy="1200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 err="1">
                <a:solidFill>
                  <a:srgbClr val="3366FF"/>
                </a:solidFill>
                <a:latin typeface="Arial"/>
                <a:cs typeface="Arial"/>
              </a:rPr>
              <a:t>Aufbau</a:t>
            </a:r>
            <a:r>
              <a:rPr lang="en-US" sz="2400" dirty="0">
                <a:solidFill>
                  <a:srgbClr val="3366FF"/>
                </a:solidFill>
                <a:latin typeface="Arial"/>
                <a:cs typeface="Arial"/>
              </a:rPr>
              <a:t> des</a:t>
            </a:r>
          </a:p>
          <a:p>
            <a:pPr algn="ctr"/>
            <a:r>
              <a:rPr lang="en-US" sz="2400" dirty="0" err="1">
                <a:solidFill>
                  <a:srgbClr val="3366FF"/>
                </a:solidFill>
                <a:latin typeface="Arial"/>
                <a:cs typeface="Arial"/>
              </a:rPr>
              <a:t>synaptonemalen</a:t>
            </a:r>
            <a:r>
              <a:rPr lang="en-US" sz="2400" dirty="0">
                <a:solidFill>
                  <a:srgbClr val="3366FF"/>
                </a:solidFill>
                <a:latin typeface="Arial"/>
                <a:cs typeface="Arial"/>
              </a:rPr>
              <a:t> </a:t>
            </a:r>
          </a:p>
          <a:p>
            <a:pPr algn="ctr"/>
            <a:r>
              <a:rPr lang="en-US" sz="2400" dirty="0" err="1">
                <a:solidFill>
                  <a:srgbClr val="3366FF"/>
                </a:solidFill>
                <a:latin typeface="Arial"/>
                <a:cs typeface="Arial"/>
              </a:rPr>
              <a:t>Komplexes</a:t>
            </a:r>
            <a:endParaRPr lang="en-US" sz="2400" dirty="0">
              <a:solidFill>
                <a:srgbClr val="3366FF"/>
              </a:solidFill>
              <a:latin typeface="Arial"/>
              <a:cs typeface="Arial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36331" y="144123"/>
            <a:ext cx="5653337" cy="3316203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3384291" y="1590440"/>
            <a:ext cx="388595" cy="19095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4584714" y="3302387"/>
            <a:ext cx="2270589" cy="14561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004478" y="1282216"/>
            <a:ext cx="626297" cy="49918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152401" y="6181682"/>
            <a:ext cx="626297" cy="49918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8118590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83552" y="818039"/>
            <a:ext cx="4123328" cy="352718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96426" y="54432"/>
            <a:ext cx="8015722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800" dirty="0" err="1">
                <a:solidFill>
                  <a:srgbClr val="3366FF"/>
                </a:solidFill>
                <a:latin typeface="Arial"/>
                <a:cs typeface="Arial"/>
              </a:rPr>
              <a:t>Phasen</a:t>
            </a:r>
            <a:r>
              <a:rPr lang="en-US" sz="2800" dirty="0">
                <a:solidFill>
                  <a:srgbClr val="3366FF"/>
                </a:solidFill>
                <a:latin typeface="Arial"/>
                <a:cs typeface="Arial"/>
              </a:rPr>
              <a:t> der </a:t>
            </a:r>
            <a:r>
              <a:rPr lang="en-US" sz="2800" dirty="0" err="1">
                <a:solidFill>
                  <a:srgbClr val="3366FF"/>
                </a:solidFill>
                <a:latin typeface="Arial"/>
                <a:cs typeface="Arial"/>
              </a:rPr>
              <a:t>Meiose</a:t>
            </a:r>
            <a:r>
              <a:rPr lang="en-US" sz="2800" dirty="0">
                <a:solidFill>
                  <a:srgbClr val="3366FF"/>
                </a:solidFill>
                <a:latin typeface="Arial"/>
                <a:cs typeface="Arial"/>
              </a:rPr>
              <a:t> I, Prophase: 3. </a:t>
            </a:r>
            <a:r>
              <a:rPr lang="en-US" sz="2800" dirty="0" err="1">
                <a:solidFill>
                  <a:srgbClr val="3366FF"/>
                </a:solidFill>
                <a:latin typeface="Arial"/>
                <a:cs typeface="Arial"/>
              </a:rPr>
              <a:t>Pachytän</a:t>
            </a:r>
            <a:endParaRPr lang="en-US" sz="2800" dirty="0">
              <a:solidFill>
                <a:srgbClr val="3366FF"/>
              </a:solidFill>
              <a:latin typeface="Arial"/>
              <a:cs typeface="Arial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7684" y="4461021"/>
            <a:ext cx="9046315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US" sz="2000" dirty="0" err="1">
                <a:latin typeface="Arial"/>
                <a:cs typeface="Arial"/>
              </a:rPr>
              <a:t>Griech</a:t>
            </a:r>
            <a:r>
              <a:rPr lang="en-US" sz="2000" dirty="0">
                <a:latin typeface="Arial"/>
                <a:cs typeface="Arial"/>
              </a:rPr>
              <a:t>. “</a:t>
            </a:r>
            <a:r>
              <a:rPr lang="en-US" sz="2000" dirty="0" err="1">
                <a:latin typeface="Arial"/>
                <a:cs typeface="Arial"/>
              </a:rPr>
              <a:t>pachys</a:t>
            </a:r>
            <a:r>
              <a:rPr lang="en-US" sz="2000" dirty="0">
                <a:latin typeface="Arial"/>
                <a:cs typeface="Arial"/>
              </a:rPr>
              <a:t>”, dick</a:t>
            </a:r>
          </a:p>
          <a:p>
            <a:endParaRPr lang="en-US" sz="2000" dirty="0">
              <a:latin typeface="Arial"/>
              <a:cs typeface="Arial"/>
            </a:endParaRPr>
          </a:p>
          <a:p>
            <a:pPr marL="285750" indent="-285750">
              <a:buFontTx/>
              <a:buChar char="-"/>
            </a:pPr>
            <a:r>
              <a:rPr lang="en-US" sz="2000" dirty="0" err="1">
                <a:latin typeface="Arial"/>
                <a:cs typeface="Arial"/>
              </a:rPr>
              <a:t>Chromosomen</a:t>
            </a:r>
            <a:r>
              <a:rPr lang="en-US" sz="2000" dirty="0">
                <a:latin typeface="Arial"/>
                <a:cs typeface="Arial"/>
              </a:rPr>
              <a:t> </a:t>
            </a:r>
            <a:r>
              <a:rPr lang="en-US" sz="2000" dirty="0" err="1">
                <a:latin typeface="Arial"/>
                <a:cs typeface="Arial"/>
              </a:rPr>
              <a:t>sind</a:t>
            </a:r>
            <a:r>
              <a:rPr lang="en-US" sz="2000" dirty="0">
                <a:latin typeface="Arial"/>
                <a:cs typeface="Arial"/>
              </a:rPr>
              <a:t> auf </a:t>
            </a:r>
            <a:r>
              <a:rPr lang="en-US" sz="2000" dirty="0" err="1">
                <a:latin typeface="Arial"/>
                <a:cs typeface="Arial"/>
              </a:rPr>
              <a:t>ganzer</a:t>
            </a:r>
            <a:r>
              <a:rPr lang="en-US" sz="2000" dirty="0">
                <a:latin typeface="Arial"/>
                <a:cs typeface="Arial"/>
              </a:rPr>
              <a:t> </a:t>
            </a:r>
            <a:r>
              <a:rPr lang="en-US" sz="2000" dirty="0" err="1">
                <a:latin typeface="Arial"/>
                <a:cs typeface="Arial"/>
              </a:rPr>
              <a:t>Länge</a:t>
            </a:r>
            <a:r>
              <a:rPr lang="en-US" sz="2000" dirty="0">
                <a:latin typeface="Arial"/>
                <a:cs typeface="Arial"/>
              </a:rPr>
              <a:t> </a:t>
            </a:r>
            <a:r>
              <a:rPr lang="en-US" sz="2000" dirty="0" err="1">
                <a:latin typeface="Arial"/>
                <a:cs typeface="Arial"/>
              </a:rPr>
              <a:t>über</a:t>
            </a:r>
            <a:r>
              <a:rPr lang="en-US" sz="2000" dirty="0">
                <a:latin typeface="Arial"/>
                <a:cs typeface="Arial"/>
              </a:rPr>
              <a:t> </a:t>
            </a:r>
            <a:r>
              <a:rPr lang="en-US" sz="2000" dirty="0" err="1">
                <a:latin typeface="Arial"/>
                <a:cs typeface="Arial"/>
              </a:rPr>
              <a:t>synaptonemalen</a:t>
            </a:r>
            <a:r>
              <a:rPr lang="en-US" sz="2000" dirty="0">
                <a:latin typeface="Arial"/>
                <a:cs typeface="Arial"/>
              </a:rPr>
              <a:t> </a:t>
            </a:r>
            <a:r>
              <a:rPr lang="en-US" sz="2000" dirty="0" err="1">
                <a:latin typeface="Arial"/>
                <a:cs typeface="Arial"/>
              </a:rPr>
              <a:t>Komplex</a:t>
            </a:r>
            <a:r>
              <a:rPr lang="en-US" sz="2000" dirty="0">
                <a:latin typeface="Arial"/>
                <a:cs typeface="Arial"/>
              </a:rPr>
              <a:t> </a:t>
            </a:r>
            <a:r>
              <a:rPr lang="en-US" sz="2000" dirty="0" err="1">
                <a:latin typeface="Arial"/>
                <a:cs typeface="Arial"/>
              </a:rPr>
              <a:t>verbunden</a:t>
            </a:r>
            <a:endParaRPr lang="en-US" sz="2000" dirty="0">
              <a:latin typeface="Arial"/>
              <a:cs typeface="Arial"/>
            </a:endParaRPr>
          </a:p>
          <a:p>
            <a:pPr marL="285750" indent="-285750">
              <a:buFontTx/>
              <a:buChar char="-"/>
            </a:pPr>
            <a:endParaRPr lang="en-US" sz="2000" dirty="0">
              <a:latin typeface="Arial"/>
              <a:cs typeface="Arial"/>
            </a:endParaRPr>
          </a:p>
          <a:p>
            <a:pPr marL="285750" indent="-285750">
              <a:buFontTx/>
              <a:buChar char="-"/>
            </a:pPr>
            <a:r>
              <a:rPr lang="en-US" sz="2000" dirty="0" err="1">
                <a:latin typeface="Arial"/>
                <a:cs typeface="Arial"/>
              </a:rPr>
              <a:t>Austausch</a:t>
            </a:r>
            <a:r>
              <a:rPr lang="en-US" sz="2000" dirty="0">
                <a:latin typeface="Arial"/>
                <a:cs typeface="Arial"/>
              </a:rPr>
              <a:t> von </a:t>
            </a:r>
            <a:r>
              <a:rPr lang="en-US" sz="2000" dirty="0" err="1">
                <a:latin typeface="Arial"/>
                <a:cs typeface="Arial"/>
              </a:rPr>
              <a:t>Erbinformationen</a:t>
            </a:r>
            <a:r>
              <a:rPr lang="en-US" sz="2000" dirty="0">
                <a:latin typeface="Arial"/>
                <a:cs typeface="Arial"/>
              </a:rPr>
              <a:t> </a:t>
            </a:r>
            <a:r>
              <a:rPr lang="en-US" sz="2000" dirty="0" err="1">
                <a:latin typeface="Arial"/>
                <a:cs typeface="Arial"/>
              </a:rPr>
              <a:t>durch</a:t>
            </a:r>
            <a:r>
              <a:rPr lang="en-US" sz="2000" dirty="0">
                <a:latin typeface="Arial"/>
                <a:cs typeface="Arial"/>
              </a:rPr>
              <a:t> </a:t>
            </a:r>
            <a:r>
              <a:rPr lang="en-US" sz="2000" b="1" dirty="0">
                <a:latin typeface="Arial"/>
                <a:cs typeface="Arial"/>
              </a:rPr>
              <a:t>Crossing over </a:t>
            </a:r>
            <a:r>
              <a:rPr lang="en-US" sz="2000" dirty="0">
                <a:latin typeface="Arial"/>
                <a:cs typeface="Arial"/>
              </a:rPr>
              <a:t>der </a:t>
            </a:r>
            <a:r>
              <a:rPr lang="en-US" sz="2000" dirty="0" err="1">
                <a:latin typeface="Arial"/>
                <a:cs typeface="Arial"/>
              </a:rPr>
              <a:t>Nicht-Schwesterchromatiden</a:t>
            </a:r>
            <a:endParaRPr lang="en-US" sz="200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4438707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1919" y="1083246"/>
            <a:ext cx="5990035" cy="438175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890374" y="237744"/>
            <a:ext cx="507405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rgbClr val="3366FF"/>
                </a:solidFill>
                <a:latin typeface="Arial"/>
                <a:cs typeface="Arial"/>
              </a:rPr>
              <a:t>Die </a:t>
            </a:r>
            <a:r>
              <a:rPr lang="en-US" sz="2800" dirty="0" err="1">
                <a:solidFill>
                  <a:srgbClr val="3366FF"/>
                </a:solidFill>
                <a:latin typeface="Arial"/>
                <a:cs typeface="Arial"/>
              </a:rPr>
              <a:t>vier</a:t>
            </a:r>
            <a:r>
              <a:rPr lang="en-US" sz="2800" dirty="0">
                <a:solidFill>
                  <a:srgbClr val="3366FF"/>
                </a:solidFill>
                <a:latin typeface="Arial"/>
                <a:cs typeface="Arial"/>
              </a:rPr>
              <a:t> </a:t>
            </a:r>
            <a:r>
              <a:rPr lang="en-US" sz="2800" dirty="0" err="1">
                <a:solidFill>
                  <a:srgbClr val="3366FF"/>
                </a:solidFill>
                <a:latin typeface="Arial"/>
                <a:cs typeface="Arial"/>
              </a:rPr>
              <a:t>Phasen</a:t>
            </a:r>
            <a:r>
              <a:rPr lang="en-US" sz="2800" dirty="0">
                <a:solidFill>
                  <a:srgbClr val="3366FF"/>
                </a:solidFill>
                <a:latin typeface="Arial"/>
                <a:cs typeface="Arial"/>
              </a:rPr>
              <a:t> des </a:t>
            </a:r>
            <a:r>
              <a:rPr lang="en-US" sz="2800" dirty="0" err="1">
                <a:solidFill>
                  <a:srgbClr val="3366FF"/>
                </a:solidFill>
                <a:latin typeface="Arial"/>
                <a:cs typeface="Arial"/>
              </a:rPr>
              <a:t>Zellzyklus</a:t>
            </a:r>
            <a:endParaRPr lang="en-US" sz="2800" dirty="0">
              <a:solidFill>
                <a:srgbClr val="3366FF"/>
              </a:solidFill>
              <a:latin typeface="Arial"/>
              <a:cs typeface="Arial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809483" y="5621955"/>
            <a:ext cx="384180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latin typeface="Arial"/>
                <a:cs typeface="Arial"/>
              </a:rPr>
              <a:t>in G1-Phase </a:t>
            </a:r>
            <a:r>
              <a:rPr lang="en-US" dirty="0" err="1">
                <a:latin typeface="Arial"/>
                <a:cs typeface="Arial"/>
              </a:rPr>
              <a:t>kann</a:t>
            </a:r>
            <a:r>
              <a:rPr lang="en-US" dirty="0">
                <a:latin typeface="Arial"/>
                <a:cs typeface="Arial"/>
              </a:rPr>
              <a:t> die </a:t>
            </a:r>
            <a:r>
              <a:rPr lang="en-US" dirty="0" err="1">
                <a:latin typeface="Arial"/>
                <a:cs typeface="Arial"/>
              </a:rPr>
              <a:t>Zelle</a:t>
            </a:r>
            <a:r>
              <a:rPr lang="en-US" dirty="0">
                <a:latin typeface="Arial"/>
                <a:cs typeface="Arial"/>
              </a:rPr>
              <a:t> in </a:t>
            </a:r>
            <a:r>
              <a:rPr lang="en-US" dirty="0" err="1">
                <a:latin typeface="Arial"/>
                <a:cs typeface="Arial"/>
              </a:rPr>
              <a:t>einen</a:t>
            </a:r>
            <a:r>
              <a:rPr lang="en-US" dirty="0">
                <a:latin typeface="Arial"/>
                <a:cs typeface="Arial"/>
              </a:rPr>
              <a:t> </a:t>
            </a:r>
          </a:p>
          <a:p>
            <a:pPr algn="ctr"/>
            <a:r>
              <a:rPr lang="en-US" dirty="0" err="1">
                <a:latin typeface="Arial"/>
                <a:cs typeface="Arial"/>
              </a:rPr>
              <a:t>Ruhestatus</a:t>
            </a:r>
            <a:r>
              <a:rPr lang="en-US" dirty="0">
                <a:latin typeface="Arial"/>
                <a:cs typeface="Arial"/>
              </a:rPr>
              <a:t> </a:t>
            </a:r>
            <a:r>
              <a:rPr lang="en-US" dirty="0" err="1">
                <a:latin typeface="Arial"/>
                <a:cs typeface="Arial"/>
              </a:rPr>
              <a:t>übergehen</a:t>
            </a:r>
            <a:r>
              <a:rPr lang="en-US" dirty="0">
                <a:latin typeface="Arial"/>
                <a:cs typeface="Arial"/>
              </a:rPr>
              <a:t> (G0)</a:t>
            </a:r>
          </a:p>
          <a:p>
            <a:pPr algn="ctr"/>
            <a:r>
              <a:rPr lang="en-US" dirty="0">
                <a:latin typeface="Arial"/>
                <a:cs typeface="Arial"/>
              </a:rPr>
              <a:t>-&gt; </a:t>
            </a:r>
            <a:r>
              <a:rPr lang="en-US" dirty="0" err="1">
                <a:latin typeface="Arial"/>
                <a:cs typeface="Arial"/>
              </a:rPr>
              <a:t>kann</a:t>
            </a:r>
            <a:r>
              <a:rPr lang="en-US" dirty="0">
                <a:latin typeface="Arial"/>
                <a:cs typeface="Arial"/>
              </a:rPr>
              <a:t> </a:t>
            </a:r>
            <a:r>
              <a:rPr lang="en-US" dirty="0" err="1">
                <a:latin typeface="Arial"/>
                <a:cs typeface="Arial"/>
              </a:rPr>
              <a:t>sehr</a:t>
            </a:r>
            <a:r>
              <a:rPr lang="en-US" dirty="0">
                <a:latin typeface="Arial"/>
                <a:cs typeface="Arial"/>
              </a:rPr>
              <a:t> </a:t>
            </a:r>
            <a:r>
              <a:rPr lang="en-US" dirty="0" err="1">
                <a:latin typeface="Arial"/>
                <a:cs typeface="Arial"/>
              </a:rPr>
              <a:t>lange</a:t>
            </a:r>
            <a:r>
              <a:rPr lang="en-US" dirty="0">
                <a:latin typeface="Arial"/>
                <a:cs typeface="Arial"/>
              </a:rPr>
              <a:t> </a:t>
            </a:r>
            <a:r>
              <a:rPr lang="en-US" dirty="0" err="1">
                <a:latin typeface="Arial"/>
                <a:cs typeface="Arial"/>
              </a:rPr>
              <a:t>dauern</a:t>
            </a:r>
            <a:endParaRPr lang="en-US" dirty="0">
              <a:latin typeface="Arial"/>
              <a:cs typeface="Arial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811113" y="2806420"/>
            <a:ext cx="296896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latin typeface="Arial"/>
                <a:cs typeface="Arial"/>
              </a:rPr>
              <a:t>M-Phase </a:t>
            </a:r>
            <a:r>
              <a:rPr lang="en-US" dirty="0" err="1">
                <a:latin typeface="Arial"/>
                <a:cs typeface="Arial"/>
              </a:rPr>
              <a:t>geht</a:t>
            </a:r>
            <a:r>
              <a:rPr lang="en-US" dirty="0">
                <a:latin typeface="Arial"/>
                <a:cs typeface="Arial"/>
              </a:rPr>
              <a:t> </a:t>
            </a:r>
            <a:r>
              <a:rPr lang="en-US" dirty="0" err="1">
                <a:latin typeface="Arial"/>
                <a:cs typeface="Arial"/>
              </a:rPr>
              <a:t>sehr</a:t>
            </a:r>
            <a:r>
              <a:rPr lang="en-US" dirty="0">
                <a:latin typeface="Arial"/>
                <a:cs typeface="Arial"/>
              </a:rPr>
              <a:t> </a:t>
            </a:r>
            <a:r>
              <a:rPr lang="en-US" dirty="0" err="1">
                <a:latin typeface="Arial"/>
                <a:cs typeface="Arial"/>
              </a:rPr>
              <a:t>schnell</a:t>
            </a:r>
            <a:endParaRPr lang="en-US" dirty="0">
              <a:latin typeface="Arial"/>
              <a:cs typeface="Arial"/>
            </a:endParaRPr>
          </a:p>
          <a:p>
            <a:pPr algn="ctr"/>
            <a:r>
              <a:rPr lang="en-US" dirty="0">
                <a:latin typeface="Arial"/>
                <a:cs typeface="Arial"/>
              </a:rPr>
              <a:t>(1h von </a:t>
            </a:r>
            <a:r>
              <a:rPr lang="en-US" dirty="0" err="1">
                <a:latin typeface="Arial"/>
                <a:cs typeface="Arial"/>
              </a:rPr>
              <a:t>insgesamt</a:t>
            </a:r>
            <a:r>
              <a:rPr lang="en-US" dirty="0">
                <a:latin typeface="Arial"/>
                <a:cs typeface="Arial"/>
              </a:rPr>
              <a:t> ca. 16h)</a:t>
            </a:r>
          </a:p>
        </p:txBody>
      </p:sp>
    </p:spTree>
    <p:extLst>
      <p:ext uri="{BB962C8B-B14F-4D97-AF65-F5344CB8AC3E}">
        <p14:creationId xmlns:p14="http://schemas.microsoft.com/office/powerpoint/2010/main" val="4129926548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72410" y="3075214"/>
            <a:ext cx="3077042" cy="3782786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589900" y="53695"/>
            <a:ext cx="4280351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600" dirty="0" err="1">
                <a:solidFill>
                  <a:srgbClr val="3366FF"/>
                </a:solidFill>
                <a:latin typeface="Arial"/>
                <a:cs typeface="Arial"/>
              </a:rPr>
              <a:t>Rekombination</a:t>
            </a:r>
            <a:r>
              <a:rPr lang="en-US" sz="2600" dirty="0">
                <a:solidFill>
                  <a:srgbClr val="3366FF"/>
                </a:solidFill>
                <a:latin typeface="Arial"/>
                <a:cs typeface="Arial"/>
              </a:rPr>
              <a:t>: Mixing it up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4660" y="573492"/>
            <a:ext cx="9186480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i="1" dirty="0">
                <a:latin typeface="Arial"/>
                <a:cs typeface="Arial"/>
              </a:rPr>
              <a:t>Crossing over </a:t>
            </a:r>
            <a:r>
              <a:rPr lang="en-US" sz="2000" dirty="0" err="1">
                <a:latin typeface="Arial"/>
                <a:cs typeface="Arial"/>
              </a:rPr>
              <a:t>ermöglicht</a:t>
            </a:r>
            <a:r>
              <a:rPr lang="en-US" sz="2000" dirty="0">
                <a:latin typeface="Arial"/>
                <a:cs typeface="Arial"/>
              </a:rPr>
              <a:t> </a:t>
            </a:r>
            <a:r>
              <a:rPr lang="en-US" sz="2000" dirty="0" err="1">
                <a:latin typeface="Arial"/>
                <a:cs typeface="Arial"/>
              </a:rPr>
              <a:t>Vermischung</a:t>
            </a:r>
            <a:r>
              <a:rPr lang="en-US" sz="2000" dirty="0">
                <a:latin typeface="Arial"/>
                <a:cs typeface="Arial"/>
              </a:rPr>
              <a:t> von </a:t>
            </a:r>
            <a:r>
              <a:rPr lang="en-US" sz="2000" dirty="0" err="1">
                <a:latin typeface="Arial"/>
                <a:cs typeface="Arial"/>
              </a:rPr>
              <a:t>Genmaterial</a:t>
            </a:r>
            <a:r>
              <a:rPr lang="en-US" sz="2000" dirty="0">
                <a:latin typeface="Arial"/>
                <a:cs typeface="Arial"/>
              </a:rPr>
              <a:t> der </a:t>
            </a:r>
            <a:r>
              <a:rPr lang="en-US" sz="2000" dirty="0" err="1">
                <a:latin typeface="Arial"/>
                <a:cs typeface="Arial"/>
              </a:rPr>
              <a:t>beiden</a:t>
            </a:r>
            <a:r>
              <a:rPr lang="en-US" sz="2000" dirty="0">
                <a:latin typeface="Arial"/>
                <a:cs typeface="Arial"/>
              </a:rPr>
              <a:t> </a:t>
            </a:r>
            <a:r>
              <a:rPr lang="en-US" sz="2000" dirty="0" err="1">
                <a:latin typeface="Arial"/>
                <a:cs typeface="Arial"/>
              </a:rPr>
              <a:t>Eltern</a:t>
            </a:r>
            <a:endParaRPr lang="en-US" sz="2000" dirty="0">
              <a:latin typeface="Arial"/>
              <a:cs typeface="Arial"/>
            </a:endParaRPr>
          </a:p>
          <a:p>
            <a:endParaRPr lang="en-US" sz="2000" dirty="0">
              <a:latin typeface="Arial"/>
              <a:cs typeface="Arial"/>
            </a:endParaRPr>
          </a:p>
          <a:p>
            <a:r>
              <a:rPr lang="en-US" sz="2000" i="1" dirty="0">
                <a:latin typeface="Arial"/>
                <a:cs typeface="Arial"/>
              </a:rPr>
              <a:t>Bivalent</a:t>
            </a:r>
          </a:p>
          <a:p>
            <a:pPr marL="285750" indent="-285750">
              <a:buFontTx/>
              <a:buChar char="-"/>
            </a:pPr>
            <a:r>
              <a:rPr lang="en-US" sz="2000" dirty="0" err="1">
                <a:latin typeface="Arial"/>
                <a:cs typeface="Arial"/>
              </a:rPr>
              <a:t>Struktur</a:t>
            </a:r>
            <a:r>
              <a:rPr lang="en-US" sz="2000" dirty="0">
                <a:latin typeface="Arial"/>
                <a:cs typeface="Arial"/>
              </a:rPr>
              <a:t> </a:t>
            </a:r>
            <a:r>
              <a:rPr lang="en-US" sz="2000" dirty="0" err="1">
                <a:latin typeface="Arial"/>
                <a:cs typeface="Arial"/>
              </a:rPr>
              <a:t>aus</a:t>
            </a:r>
            <a:r>
              <a:rPr lang="en-US" sz="2000" dirty="0">
                <a:latin typeface="Arial"/>
                <a:cs typeface="Arial"/>
              </a:rPr>
              <a:t> </a:t>
            </a:r>
            <a:r>
              <a:rPr lang="en-US" sz="2000" dirty="0" err="1">
                <a:latin typeface="Arial"/>
                <a:cs typeface="Arial"/>
              </a:rPr>
              <a:t>zwei</a:t>
            </a:r>
            <a:r>
              <a:rPr lang="en-US" sz="2000" dirty="0">
                <a:latin typeface="Arial"/>
                <a:cs typeface="Arial"/>
              </a:rPr>
              <a:t> </a:t>
            </a:r>
            <a:r>
              <a:rPr lang="en-US" sz="2000" dirty="0" err="1">
                <a:latin typeface="Arial"/>
                <a:cs typeface="Arial"/>
              </a:rPr>
              <a:t>verdoppelten</a:t>
            </a:r>
            <a:r>
              <a:rPr lang="en-US" sz="2000" dirty="0">
                <a:latin typeface="Arial"/>
                <a:cs typeface="Arial"/>
              </a:rPr>
              <a:t> </a:t>
            </a:r>
            <a:r>
              <a:rPr lang="en-US" sz="2000" dirty="0" err="1">
                <a:latin typeface="Arial"/>
                <a:cs typeface="Arial"/>
              </a:rPr>
              <a:t>Chromosomen</a:t>
            </a:r>
            <a:r>
              <a:rPr lang="en-US" sz="2000" dirty="0">
                <a:latin typeface="Arial"/>
                <a:cs typeface="Arial"/>
              </a:rPr>
              <a:t> = 4 </a:t>
            </a:r>
            <a:r>
              <a:rPr lang="en-US" sz="2000" dirty="0" err="1">
                <a:latin typeface="Arial"/>
                <a:cs typeface="Arial"/>
              </a:rPr>
              <a:t>Chromatiden</a:t>
            </a:r>
            <a:endParaRPr lang="en-US" sz="2000" dirty="0">
              <a:latin typeface="Arial"/>
              <a:cs typeface="Arial"/>
            </a:endParaRPr>
          </a:p>
          <a:p>
            <a:endParaRPr lang="en-US" sz="2000" dirty="0">
              <a:latin typeface="Arial"/>
              <a:cs typeface="Arial"/>
            </a:endParaRPr>
          </a:p>
          <a:p>
            <a:r>
              <a:rPr lang="en-US" sz="2000" i="1" dirty="0" err="1">
                <a:latin typeface="Arial"/>
                <a:cs typeface="Arial"/>
              </a:rPr>
              <a:t>Chiasma</a:t>
            </a:r>
            <a:r>
              <a:rPr lang="en-US" sz="2000" dirty="0">
                <a:latin typeface="Arial"/>
                <a:cs typeface="Arial"/>
              </a:rPr>
              <a:t> (von </a:t>
            </a:r>
            <a:r>
              <a:rPr lang="en-US" sz="2000" dirty="0" err="1">
                <a:latin typeface="Arial"/>
                <a:cs typeface="Arial"/>
              </a:rPr>
              <a:t>griech</a:t>
            </a:r>
            <a:r>
              <a:rPr lang="en-US" sz="2000" dirty="0">
                <a:latin typeface="Arial"/>
                <a:cs typeface="Arial"/>
              </a:rPr>
              <a:t>. X “Chi”)</a:t>
            </a:r>
          </a:p>
          <a:p>
            <a:r>
              <a:rPr lang="en-US" sz="2000" dirty="0">
                <a:latin typeface="Arial"/>
                <a:cs typeface="Arial"/>
              </a:rPr>
              <a:t>= </a:t>
            </a:r>
            <a:r>
              <a:rPr lang="en-US" sz="2000" dirty="0" err="1">
                <a:latin typeface="Arial"/>
                <a:cs typeface="Arial"/>
              </a:rPr>
              <a:t>Kreuzungsstelle</a:t>
            </a:r>
            <a:r>
              <a:rPr lang="en-US" sz="2000" dirty="0">
                <a:latin typeface="Arial"/>
                <a:cs typeface="Arial"/>
              </a:rPr>
              <a:t> von </a:t>
            </a:r>
            <a:r>
              <a:rPr lang="en-US" sz="2000" dirty="0" err="1">
                <a:latin typeface="Arial"/>
                <a:cs typeface="Arial"/>
              </a:rPr>
              <a:t>Chromatiden</a:t>
            </a:r>
            <a:r>
              <a:rPr lang="en-US" sz="2000" dirty="0">
                <a:latin typeface="Arial"/>
                <a:cs typeface="Arial"/>
              </a:rPr>
              <a:t> </a:t>
            </a:r>
            <a:r>
              <a:rPr lang="en-US" sz="2000" dirty="0" err="1">
                <a:latin typeface="Arial"/>
                <a:cs typeface="Arial"/>
              </a:rPr>
              <a:t>mütterlicher</a:t>
            </a:r>
            <a:r>
              <a:rPr lang="en-US" sz="2000" dirty="0">
                <a:latin typeface="Arial"/>
                <a:cs typeface="Arial"/>
              </a:rPr>
              <a:t> und </a:t>
            </a:r>
            <a:r>
              <a:rPr lang="en-US" sz="2000" dirty="0" err="1">
                <a:latin typeface="Arial"/>
                <a:cs typeface="Arial"/>
              </a:rPr>
              <a:t>väterlicher</a:t>
            </a:r>
            <a:r>
              <a:rPr lang="en-US" sz="2000" dirty="0">
                <a:latin typeface="Arial"/>
                <a:cs typeface="Arial"/>
              </a:rPr>
              <a:t> </a:t>
            </a:r>
            <a:r>
              <a:rPr lang="en-US" sz="2000" dirty="0" err="1">
                <a:latin typeface="Arial"/>
                <a:cs typeface="Arial"/>
              </a:rPr>
              <a:t>Chromosomen</a:t>
            </a:r>
            <a:endParaRPr lang="en-US" sz="2000" dirty="0">
              <a:latin typeface="Arial"/>
              <a:cs typeface="Arial"/>
            </a:endParaRPr>
          </a:p>
          <a:p>
            <a:r>
              <a:rPr lang="en-US" sz="2000" dirty="0">
                <a:latin typeface="Arial"/>
                <a:cs typeface="Arial"/>
              </a:rPr>
              <a:t/>
            </a:r>
            <a:br>
              <a:rPr lang="en-US" sz="2000" dirty="0">
                <a:latin typeface="Arial"/>
                <a:cs typeface="Arial"/>
              </a:rPr>
            </a:br>
            <a:endParaRPr lang="en-US" sz="200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118895727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t="23700"/>
          <a:stretch/>
        </p:blipFill>
        <p:spPr>
          <a:xfrm>
            <a:off x="1563062" y="1723291"/>
            <a:ext cx="5609492" cy="284940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-101" y="0"/>
            <a:ext cx="8735817" cy="129266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600" dirty="0">
                <a:solidFill>
                  <a:srgbClr val="3366FF"/>
                </a:solidFill>
                <a:latin typeface="Arial"/>
                <a:cs typeface="Arial"/>
              </a:rPr>
              <a:t>Crossing over </a:t>
            </a:r>
            <a:r>
              <a:rPr lang="en-US" sz="2600" dirty="0" err="1">
                <a:solidFill>
                  <a:srgbClr val="3366FF"/>
                </a:solidFill>
                <a:latin typeface="Arial"/>
                <a:cs typeface="Arial"/>
              </a:rPr>
              <a:t>während</a:t>
            </a:r>
            <a:r>
              <a:rPr lang="en-US" sz="2600" dirty="0">
                <a:solidFill>
                  <a:srgbClr val="3366FF"/>
                </a:solidFill>
                <a:latin typeface="Arial"/>
                <a:cs typeface="Arial"/>
              </a:rPr>
              <a:t> der </a:t>
            </a:r>
            <a:r>
              <a:rPr lang="en-US" sz="2600" dirty="0" err="1">
                <a:solidFill>
                  <a:srgbClr val="3366FF"/>
                </a:solidFill>
                <a:latin typeface="Arial"/>
                <a:cs typeface="Arial"/>
              </a:rPr>
              <a:t>Meiose</a:t>
            </a:r>
            <a:r>
              <a:rPr lang="en-US" sz="2600" dirty="0">
                <a:solidFill>
                  <a:srgbClr val="3366FF"/>
                </a:solidFill>
                <a:latin typeface="Arial"/>
                <a:cs typeface="Arial"/>
              </a:rPr>
              <a:t> I</a:t>
            </a:r>
          </a:p>
          <a:p>
            <a:pPr algn="ctr"/>
            <a:endParaRPr lang="en-US" sz="2600" dirty="0">
              <a:solidFill>
                <a:srgbClr val="3366FF"/>
              </a:solidFill>
              <a:latin typeface="Arial"/>
              <a:cs typeface="Arial"/>
            </a:endParaRPr>
          </a:p>
          <a:p>
            <a:pPr algn="ctr"/>
            <a:endParaRPr lang="en-US" sz="2600" dirty="0">
              <a:solidFill>
                <a:srgbClr val="3366FF"/>
              </a:solidFill>
              <a:latin typeface="Arial"/>
              <a:cs typeface="Arial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67523" y="907189"/>
            <a:ext cx="744675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/>
                <a:cs typeface="Arial"/>
              </a:rPr>
              <a:t>in </a:t>
            </a:r>
            <a:r>
              <a:rPr lang="en-US" dirty="0" err="1">
                <a:latin typeface="Arial"/>
                <a:cs typeface="Arial"/>
              </a:rPr>
              <a:t>jedem</a:t>
            </a:r>
            <a:r>
              <a:rPr lang="en-US" dirty="0">
                <a:latin typeface="Arial"/>
                <a:cs typeface="Arial"/>
              </a:rPr>
              <a:t> </a:t>
            </a:r>
            <a:r>
              <a:rPr lang="en-US" dirty="0" err="1">
                <a:latin typeface="Arial"/>
                <a:cs typeface="Arial"/>
              </a:rPr>
              <a:t>Chromosomenpaar</a:t>
            </a:r>
            <a:r>
              <a:rPr lang="en-US" dirty="0">
                <a:latin typeface="Arial"/>
                <a:cs typeface="Arial"/>
              </a:rPr>
              <a:t> des Menschen </a:t>
            </a:r>
            <a:r>
              <a:rPr lang="en-US" dirty="0" err="1">
                <a:latin typeface="Arial"/>
                <a:cs typeface="Arial"/>
              </a:rPr>
              <a:t>erfolgen</a:t>
            </a:r>
            <a:r>
              <a:rPr lang="en-US" dirty="0">
                <a:latin typeface="Arial"/>
                <a:cs typeface="Arial"/>
              </a:rPr>
              <a:t> 2-3 Crossing over</a:t>
            </a:r>
          </a:p>
          <a:p>
            <a:r>
              <a:rPr lang="en-US" dirty="0" err="1">
                <a:latin typeface="Arial"/>
                <a:cs typeface="Arial"/>
              </a:rPr>
              <a:t>Zweck</a:t>
            </a:r>
            <a:r>
              <a:rPr lang="en-US" dirty="0">
                <a:latin typeface="Arial"/>
                <a:cs typeface="Arial"/>
              </a:rPr>
              <a:t>: </a:t>
            </a:r>
            <a:r>
              <a:rPr lang="en-US" b="1" dirty="0" err="1">
                <a:latin typeface="Arial"/>
                <a:cs typeface="Arial"/>
              </a:rPr>
              <a:t>Erhöhung</a:t>
            </a:r>
            <a:r>
              <a:rPr lang="en-US" b="1" dirty="0">
                <a:latin typeface="Arial"/>
                <a:cs typeface="Arial"/>
              </a:rPr>
              <a:t> der </a:t>
            </a:r>
            <a:r>
              <a:rPr lang="en-US" b="1" dirty="0" err="1">
                <a:latin typeface="Arial"/>
                <a:cs typeface="Arial"/>
              </a:rPr>
              <a:t>genetischen</a:t>
            </a:r>
            <a:r>
              <a:rPr lang="en-US" b="1" dirty="0">
                <a:latin typeface="Arial"/>
                <a:cs typeface="Arial"/>
              </a:rPr>
              <a:t> </a:t>
            </a:r>
            <a:r>
              <a:rPr lang="en-US" b="1" dirty="0" err="1">
                <a:latin typeface="Arial"/>
                <a:cs typeface="Arial"/>
              </a:rPr>
              <a:t>Variabilität</a:t>
            </a:r>
            <a:endParaRPr lang="en-US" b="1" dirty="0">
              <a:latin typeface="Arial"/>
              <a:cs typeface="Arial"/>
            </a:endParaRPr>
          </a:p>
        </p:txBody>
      </p:sp>
      <p:sp>
        <p:nvSpPr>
          <p:cNvPr id="5" name="TextBox 3">
            <a:extLst>
              <a:ext uri="{FF2B5EF4-FFF2-40B4-BE49-F238E27FC236}">
                <a16:creationId xmlns:a16="http://schemas.microsoft.com/office/drawing/2014/main" id="{AE421D20-9C3E-BF2C-C366-E9F773FE564F}"/>
              </a:ext>
            </a:extLst>
          </p:cNvPr>
          <p:cNvSpPr txBox="1"/>
          <p:nvPr/>
        </p:nvSpPr>
        <p:spPr>
          <a:xfrm>
            <a:off x="310498" y="4448289"/>
            <a:ext cx="8833502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err="1">
                <a:latin typeface="Arial"/>
                <a:cs typeface="Arial"/>
              </a:rPr>
              <a:t>Rekombination</a:t>
            </a:r>
            <a:r>
              <a:rPr lang="en-US" sz="1600" dirty="0">
                <a:latin typeface="Arial"/>
                <a:cs typeface="Arial"/>
              </a:rPr>
              <a:t> </a:t>
            </a:r>
            <a:r>
              <a:rPr lang="en-US" sz="1600" dirty="0" err="1">
                <a:latin typeface="Arial"/>
                <a:cs typeface="Arial"/>
              </a:rPr>
              <a:t>während</a:t>
            </a:r>
            <a:r>
              <a:rPr lang="en-US" sz="1600" dirty="0">
                <a:latin typeface="Arial"/>
                <a:cs typeface="Arial"/>
              </a:rPr>
              <a:t> der </a:t>
            </a:r>
            <a:r>
              <a:rPr lang="en-US" sz="1600" dirty="0" err="1">
                <a:latin typeface="Arial"/>
                <a:cs typeface="Arial"/>
              </a:rPr>
              <a:t>Meiose</a:t>
            </a:r>
            <a:r>
              <a:rPr lang="en-US" sz="1600" dirty="0">
                <a:latin typeface="Arial"/>
                <a:cs typeface="Arial"/>
              </a:rPr>
              <a:t> </a:t>
            </a:r>
            <a:r>
              <a:rPr lang="en-US" sz="1600" dirty="0" err="1">
                <a:latin typeface="Arial"/>
                <a:cs typeface="Arial"/>
              </a:rPr>
              <a:t>kann</a:t>
            </a:r>
            <a:r>
              <a:rPr lang="en-US" sz="1600" dirty="0">
                <a:latin typeface="Arial"/>
                <a:cs typeface="Arial"/>
              </a:rPr>
              <a:t> </a:t>
            </a:r>
            <a:r>
              <a:rPr lang="en-US" sz="1600" dirty="0" err="1">
                <a:latin typeface="Arial"/>
                <a:cs typeface="Arial"/>
              </a:rPr>
              <a:t>dazu</a:t>
            </a:r>
            <a:r>
              <a:rPr lang="en-US" sz="1600" dirty="0">
                <a:latin typeface="Arial"/>
                <a:cs typeface="Arial"/>
              </a:rPr>
              <a:t> </a:t>
            </a:r>
            <a:r>
              <a:rPr lang="en-US" sz="1600" dirty="0" err="1">
                <a:latin typeface="Arial"/>
                <a:cs typeface="Arial"/>
              </a:rPr>
              <a:t>benutzt</a:t>
            </a:r>
            <a:r>
              <a:rPr lang="en-US" sz="1600" dirty="0">
                <a:latin typeface="Arial"/>
                <a:cs typeface="Arial"/>
              </a:rPr>
              <a:t> </a:t>
            </a:r>
            <a:r>
              <a:rPr lang="en-US" sz="1600" dirty="0" err="1">
                <a:latin typeface="Arial"/>
                <a:cs typeface="Arial"/>
              </a:rPr>
              <a:t>werden</a:t>
            </a:r>
            <a:r>
              <a:rPr lang="en-US" sz="1600" dirty="0">
                <a:latin typeface="Arial"/>
                <a:cs typeface="Arial"/>
              </a:rPr>
              <a:t>, </a:t>
            </a:r>
            <a:r>
              <a:rPr lang="en-US" sz="1600" dirty="0" err="1">
                <a:latin typeface="Arial"/>
                <a:cs typeface="Arial"/>
              </a:rPr>
              <a:t>Genkarten</a:t>
            </a:r>
            <a:r>
              <a:rPr lang="en-US" sz="1600" dirty="0">
                <a:latin typeface="Arial"/>
                <a:cs typeface="Arial"/>
              </a:rPr>
              <a:t> </a:t>
            </a:r>
            <a:r>
              <a:rPr lang="en-US" sz="1600" dirty="0" err="1">
                <a:latin typeface="Arial"/>
                <a:cs typeface="Arial"/>
              </a:rPr>
              <a:t>aufzustellen</a:t>
            </a:r>
            <a:r>
              <a:rPr lang="en-US" sz="1600" dirty="0">
                <a:latin typeface="Arial"/>
                <a:cs typeface="Arial"/>
              </a:rPr>
              <a:t>:</a:t>
            </a:r>
          </a:p>
          <a:p>
            <a:endParaRPr lang="en-US" sz="1600" dirty="0">
              <a:latin typeface="Arial"/>
              <a:cs typeface="Arial"/>
            </a:endParaRPr>
          </a:p>
          <a:p>
            <a:r>
              <a:rPr lang="en-US" sz="1600" b="1" dirty="0">
                <a:latin typeface="Arial"/>
                <a:cs typeface="Arial"/>
              </a:rPr>
              <a:t>Je </a:t>
            </a:r>
            <a:r>
              <a:rPr lang="en-US" sz="1600" b="1" dirty="0" err="1">
                <a:latin typeface="Arial"/>
                <a:cs typeface="Arial"/>
              </a:rPr>
              <a:t>näher</a:t>
            </a:r>
            <a:r>
              <a:rPr lang="en-US" sz="1600" b="1" dirty="0">
                <a:latin typeface="Arial"/>
                <a:cs typeface="Arial"/>
              </a:rPr>
              <a:t> 2 Gene </a:t>
            </a:r>
            <a:r>
              <a:rPr lang="en-US" sz="1600" b="1" dirty="0" err="1">
                <a:latin typeface="Arial"/>
                <a:cs typeface="Arial"/>
              </a:rPr>
              <a:t>beisammen</a:t>
            </a:r>
            <a:r>
              <a:rPr lang="en-US" sz="1600" b="1" dirty="0">
                <a:latin typeface="Arial"/>
                <a:cs typeface="Arial"/>
              </a:rPr>
              <a:t> </a:t>
            </a:r>
            <a:r>
              <a:rPr lang="en-US" sz="1600" b="1" dirty="0" err="1">
                <a:latin typeface="Arial"/>
                <a:cs typeface="Arial"/>
              </a:rPr>
              <a:t>liegen</a:t>
            </a:r>
            <a:r>
              <a:rPr lang="en-US" sz="1600" b="1" dirty="0">
                <a:latin typeface="Arial"/>
                <a:cs typeface="Arial"/>
              </a:rPr>
              <a:t>, </a:t>
            </a:r>
            <a:r>
              <a:rPr lang="en-US" sz="1600" b="1" dirty="0" err="1">
                <a:latin typeface="Arial"/>
                <a:cs typeface="Arial"/>
              </a:rPr>
              <a:t>desto</a:t>
            </a:r>
            <a:r>
              <a:rPr lang="en-US" sz="1600" b="1" dirty="0">
                <a:latin typeface="Arial"/>
                <a:cs typeface="Arial"/>
              </a:rPr>
              <a:t> </a:t>
            </a:r>
            <a:r>
              <a:rPr lang="en-US" sz="1600" b="1" dirty="0" err="1">
                <a:latin typeface="Arial"/>
                <a:cs typeface="Arial"/>
              </a:rPr>
              <a:t>unwahrscheinlicher</a:t>
            </a:r>
            <a:r>
              <a:rPr lang="en-US" sz="1600" b="1" dirty="0">
                <a:latin typeface="Arial"/>
                <a:cs typeface="Arial"/>
              </a:rPr>
              <a:t> </a:t>
            </a:r>
            <a:r>
              <a:rPr lang="en-US" sz="1600" b="1" dirty="0" err="1">
                <a:latin typeface="Arial"/>
                <a:cs typeface="Arial"/>
              </a:rPr>
              <a:t>ist</a:t>
            </a:r>
            <a:r>
              <a:rPr lang="en-US" sz="1600" b="1" dirty="0">
                <a:latin typeface="Arial"/>
                <a:cs typeface="Arial"/>
              </a:rPr>
              <a:t> </a:t>
            </a:r>
            <a:r>
              <a:rPr lang="en-US" sz="1600" b="1" dirty="0" err="1">
                <a:latin typeface="Arial"/>
                <a:cs typeface="Arial"/>
              </a:rPr>
              <a:t>es,dass</a:t>
            </a:r>
            <a:r>
              <a:rPr lang="en-US" sz="1600" b="1" dirty="0">
                <a:latin typeface="Arial"/>
                <a:cs typeface="Arial"/>
              </a:rPr>
              <a:t> </a:t>
            </a:r>
            <a:r>
              <a:rPr lang="en-US" sz="1600" b="1" dirty="0" err="1">
                <a:latin typeface="Arial"/>
                <a:cs typeface="Arial"/>
              </a:rPr>
              <a:t>sie</a:t>
            </a:r>
            <a:r>
              <a:rPr lang="en-US" sz="1600" b="1" dirty="0">
                <a:latin typeface="Arial"/>
                <a:cs typeface="Arial"/>
              </a:rPr>
              <a:t> </a:t>
            </a:r>
            <a:r>
              <a:rPr lang="en-US" sz="1600" b="1" dirty="0" err="1">
                <a:latin typeface="Arial"/>
                <a:cs typeface="Arial"/>
              </a:rPr>
              <a:t>durch</a:t>
            </a:r>
            <a:r>
              <a:rPr lang="en-US" sz="1600" b="1" dirty="0">
                <a:latin typeface="Arial"/>
                <a:cs typeface="Arial"/>
              </a:rPr>
              <a:t> Crossing over </a:t>
            </a:r>
            <a:r>
              <a:rPr lang="en-US" sz="1600" b="1" dirty="0" err="1">
                <a:latin typeface="Arial"/>
                <a:cs typeface="Arial"/>
              </a:rPr>
              <a:t>getrennt</a:t>
            </a:r>
            <a:r>
              <a:rPr lang="en-US" sz="1600" b="1" dirty="0">
                <a:latin typeface="Arial"/>
                <a:cs typeface="Arial"/>
              </a:rPr>
              <a:t> </a:t>
            </a:r>
            <a:r>
              <a:rPr lang="en-US" sz="1600" b="1" dirty="0" err="1">
                <a:latin typeface="Arial"/>
                <a:cs typeface="Arial"/>
              </a:rPr>
              <a:t>werden</a:t>
            </a:r>
            <a:endParaRPr lang="en-US" sz="1600" b="1" dirty="0">
              <a:latin typeface="Arial"/>
              <a:cs typeface="Arial"/>
            </a:endParaRPr>
          </a:p>
          <a:p>
            <a:r>
              <a:rPr lang="en-US" sz="1600" dirty="0">
                <a:latin typeface="Arial"/>
                <a:cs typeface="Arial"/>
              </a:rPr>
              <a:t>(</a:t>
            </a:r>
            <a:r>
              <a:rPr lang="en-US" sz="1600" dirty="0" err="1">
                <a:latin typeface="Arial"/>
                <a:cs typeface="Arial"/>
              </a:rPr>
              <a:t>Angabe</a:t>
            </a:r>
            <a:r>
              <a:rPr lang="en-US" sz="1600" dirty="0">
                <a:latin typeface="Arial"/>
                <a:cs typeface="Arial"/>
              </a:rPr>
              <a:t> der </a:t>
            </a:r>
            <a:r>
              <a:rPr lang="en-US" sz="1600" dirty="0" err="1">
                <a:latin typeface="Arial"/>
                <a:cs typeface="Arial"/>
              </a:rPr>
              <a:t>Rekombinationswahrscheinlichkeit</a:t>
            </a:r>
            <a:r>
              <a:rPr lang="en-US" sz="1600" dirty="0">
                <a:latin typeface="Arial"/>
                <a:cs typeface="Arial"/>
              </a:rPr>
              <a:t> in % </a:t>
            </a:r>
            <a:r>
              <a:rPr lang="en-US" sz="1600" dirty="0" err="1">
                <a:latin typeface="Arial"/>
                <a:cs typeface="Arial"/>
              </a:rPr>
              <a:t>oder</a:t>
            </a:r>
            <a:r>
              <a:rPr lang="en-US" sz="1600" dirty="0">
                <a:latin typeface="Arial"/>
                <a:cs typeface="Arial"/>
              </a:rPr>
              <a:t> </a:t>
            </a:r>
            <a:r>
              <a:rPr lang="en-US" sz="1600" dirty="0" err="1">
                <a:latin typeface="Arial"/>
                <a:cs typeface="Arial"/>
              </a:rPr>
              <a:t>Centimorgen</a:t>
            </a:r>
            <a:r>
              <a:rPr lang="en-US" sz="1600" dirty="0">
                <a:latin typeface="Arial"/>
                <a:cs typeface="Arial"/>
              </a:rPr>
              <a:t>)</a:t>
            </a:r>
          </a:p>
          <a:p>
            <a:endParaRPr lang="en-US" sz="1600" dirty="0">
              <a:latin typeface="Arial"/>
              <a:cs typeface="Arial"/>
            </a:endParaRPr>
          </a:p>
          <a:p>
            <a:r>
              <a:rPr lang="en-US" sz="1600" dirty="0">
                <a:latin typeface="Arial"/>
                <a:cs typeface="Arial"/>
              </a:rPr>
              <a:t>Dies war </a:t>
            </a:r>
            <a:r>
              <a:rPr lang="en-US" sz="1600" dirty="0" err="1">
                <a:latin typeface="Arial"/>
                <a:cs typeface="Arial"/>
              </a:rPr>
              <a:t>nützlich</a:t>
            </a:r>
            <a:r>
              <a:rPr lang="en-US" sz="1600" dirty="0">
                <a:latin typeface="Arial"/>
                <a:cs typeface="Arial"/>
              </a:rPr>
              <a:t>, um die </a:t>
            </a:r>
            <a:r>
              <a:rPr lang="en-US" sz="1600" dirty="0" err="1">
                <a:latin typeface="Arial"/>
                <a:cs typeface="Arial"/>
              </a:rPr>
              <a:t>Lage</a:t>
            </a:r>
            <a:r>
              <a:rPr lang="en-US" sz="1600" dirty="0">
                <a:latin typeface="Arial"/>
                <a:cs typeface="Arial"/>
              </a:rPr>
              <a:t> von </a:t>
            </a:r>
            <a:r>
              <a:rPr lang="en-US" sz="1600" dirty="0" err="1">
                <a:latin typeface="Arial"/>
                <a:cs typeface="Arial"/>
              </a:rPr>
              <a:t>Genen</a:t>
            </a:r>
            <a:r>
              <a:rPr lang="en-US" sz="1600" dirty="0">
                <a:latin typeface="Arial"/>
                <a:cs typeface="Arial"/>
              </a:rPr>
              <a:t> auf </a:t>
            </a:r>
            <a:r>
              <a:rPr lang="en-US" sz="1600" dirty="0" err="1">
                <a:latin typeface="Arial"/>
                <a:cs typeface="Arial"/>
              </a:rPr>
              <a:t>Chromosomen</a:t>
            </a:r>
            <a:r>
              <a:rPr lang="en-US" sz="1600" dirty="0">
                <a:latin typeface="Arial"/>
                <a:cs typeface="Arial"/>
              </a:rPr>
              <a:t> </a:t>
            </a:r>
            <a:r>
              <a:rPr lang="en-US" sz="1600" dirty="0" err="1">
                <a:latin typeface="Arial"/>
                <a:cs typeface="Arial"/>
              </a:rPr>
              <a:t>zu</a:t>
            </a:r>
            <a:r>
              <a:rPr lang="en-US" sz="1600" dirty="0">
                <a:latin typeface="Arial"/>
                <a:cs typeface="Arial"/>
              </a:rPr>
              <a:t> </a:t>
            </a:r>
            <a:r>
              <a:rPr lang="en-US" sz="1600" dirty="0" err="1">
                <a:latin typeface="Arial"/>
                <a:cs typeface="Arial"/>
              </a:rPr>
              <a:t>bestimmen</a:t>
            </a:r>
            <a:r>
              <a:rPr lang="en-US" sz="1600" dirty="0">
                <a:latin typeface="Arial"/>
                <a:cs typeface="Arial"/>
              </a:rPr>
              <a:t>,</a:t>
            </a:r>
          </a:p>
          <a:p>
            <a:r>
              <a:rPr lang="en-US" sz="1600" dirty="0">
                <a:latin typeface="Arial"/>
                <a:cs typeface="Arial"/>
              </a:rPr>
              <a:t>bevor das humane </a:t>
            </a:r>
            <a:r>
              <a:rPr lang="en-US" sz="1600" dirty="0" err="1">
                <a:latin typeface="Arial"/>
                <a:cs typeface="Arial"/>
              </a:rPr>
              <a:t>Genom</a:t>
            </a:r>
            <a:r>
              <a:rPr lang="en-US" sz="1600" dirty="0">
                <a:latin typeface="Arial"/>
                <a:cs typeface="Arial"/>
              </a:rPr>
              <a:t> </a:t>
            </a:r>
            <a:r>
              <a:rPr lang="en-US" sz="1600" dirty="0" err="1">
                <a:latin typeface="Arial"/>
                <a:cs typeface="Arial"/>
              </a:rPr>
              <a:t>komplett</a:t>
            </a:r>
            <a:r>
              <a:rPr lang="en-US" sz="1600" dirty="0">
                <a:latin typeface="Arial"/>
                <a:cs typeface="Arial"/>
              </a:rPr>
              <a:t> </a:t>
            </a:r>
            <a:r>
              <a:rPr lang="en-US" sz="1600" dirty="0" err="1">
                <a:latin typeface="Arial"/>
                <a:cs typeface="Arial"/>
              </a:rPr>
              <a:t>sequenziert</a:t>
            </a:r>
            <a:r>
              <a:rPr lang="en-US" sz="1600" dirty="0">
                <a:latin typeface="Arial"/>
                <a:cs typeface="Arial"/>
              </a:rPr>
              <a:t> war.</a:t>
            </a:r>
          </a:p>
        </p:txBody>
      </p:sp>
    </p:spTree>
    <p:extLst>
      <p:ext uri="{BB962C8B-B14F-4D97-AF65-F5344CB8AC3E}">
        <p14:creationId xmlns:p14="http://schemas.microsoft.com/office/powerpoint/2010/main" val="385601774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96426" y="54432"/>
            <a:ext cx="8015722" cy="95410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800" dirty="0" err="1">
                <a:solidFill>
                  <a:srgbClr val="3366FF"/>
                </a:solidFill>
                <a:latin typeface="Arial"/>
                <a:cs typeface="Arial"/>
              </a:rPr>
              <a:t>Phasen</a:t>
            </a:r>
            <a:r>
              <a:rPr lang="en-US" sz="2800" dirty="0">
                <a:solidFill>
                  <a:srgbClr val="3366FF"/>
                </a:solidFill>
                <a:latin typeface="Arial"/>
                <a:cs typeface="Arial"/>
              </a:rPr>
              <a:t> der </a:t>
            </a:r>
            <a:r>
              <a:rPr lang="en-US" sz="2800" dirty="0" err="1">
                <a:solidFill>
                  <a:srgbClr val="3366FF"/>
                </a:solidFill>
                <a:latin typeface="Arial"/>
                <a:cs typeface="Arial"/>
              </a:rPr>
              <a:t>Meiose</a:t>
            </a:r>
            <a:r>
              <a:rPr lang="en-US" sz="2800" dirty="0">
                <a:solidFill>
                  <a:srgbClr val="3366FF"/>
                </a:solidFill>
                <a:latin typeface="Arial"/>
                <a:cs typeface="Arial"/>
              </a:rPr>
              <a:t> I, Prophase: 4. </a:t>
            </a:r>
            <a:r>
              <a:rPr lang="en-US" sz="2800" dirty="0" err="1">
                <a:solidFill>
                  <a:srgbClr val="3366FF"/>
                </a:solidFill>
                <a:latin typeface="Arial"/>
                <a:cs typeface="Arial"/>
              </a:rPr>
              <a:t>Diplotän</a:t>
            </a:r>
            <a:endParaRPr lang="en-US" sz="2800" dirty="0">
              <a:solidFill>
                <a:srgbClr val="3366FF"/>
              </a:solidFill>
              <a:latin typeface="Arial"/>
              <a:cs typeface="Arial"/>
            </a:endParaRPr>
          </a:p>
          <a:p>
            <a:pPr algn="ctr"/>
            <a:endParaRPr lang="en-US" sz="2800" dirty="0">
              <a:solidFill>
                <a:srgbClr val="3366FF"/>
              </a:solidFill>
              <a:latin typeface="Arial"/>
              <a:cs typeface="Arial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7685" y="4080021"/>
            <a:ext cx="883350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US" sz="2000" dirty="0" err="1">
                <a:latin typeface="Arial"/>
                <a:cs typeface="Arial"/>
              </a:rPr>
              <a:t>Griech</a:t>
            </a:r>
            <a:r>
              <a:rPr lang="en-US" sz="2000" dirty="0">
                <a:latin typeface="Arial"/>
                <a:cs typeface="Arial"/>
              </a:rPr>
              <a:t>. “</a:t>
            </a:r>
            <a:r>
              <a:rPr lang="en-US" sz="2000" dirty="0" err="1">
                <a:latin typeface="Arial"/>
                <a:cs typeface="Arial"/>
              </a:rPr>
              <a:t>diplos</a:t>
            </a:r>
            <a:r>
              <a:rPr lang="en-US" sz="2000" dirty="0">
                <a:latin typeface="Arial"/>
                <a:cs typeface="Arial"/>
              </a:rPr>
              <a:t>”, </a:t>
            </a:r>
            <a:r>
              <a:rPr lang="en-US" sz="2000" dirty="0" err="1">
                <a:latin typeface="Arial"/>
                <a:cs typeface="Arial"/>
              </a:rPr>
              <a:t>doppelt</a:t>
            </a:r>
            <a:endParaRPr lang="en-US" sz="2000" dirty="0">
              <a:latin typeface="Arial"/>
              <a:cs typeface="Arial"/>
            </a:endParaRPr>
          </a:p>
          <a:p>
            <a:endParaRPr lang="en-US" sz="2000" dirty="0">
              <a:latin typeface="Arial"/>
              <a:cs typeface="Arial"/>
            </a:endParaRPr>
          </a:p>
          <a:p>
            <a:pPr marL="285750" indent="-285750">
              <a:buFontTx/>
              <a:buChar char="-"/>
            </a:pPr>
            <a:r>
              <a:rPr lang="en-US" sz="2000" dirty="0" err="1">
                <a:latin typeface="Arial"/>
                <a:cs typeface="Arial"/>
              </a:rPr>
              <a:t>Verschwinden</a:t>
            </a:r>
            <a:r>
              <a:rPr lang="en-US" sz="2000" dirty="0">
                <a:latin typeface="Arial"/>
                <a:cs typeface="Arial"/>
              </a:rPr>
              <a:t> des </a:t>
            </a:r>
            <a:r>
              <a:rPr lang="en-US" sz="2000" dirty="0" err="1">
                <a:latin typeface="Arial"/>
                <a:cs typeface="Arial"/>
              </a:rPr>
              <a:t>synatonemalen</a:t>
            </a:r>
            <a:r>
              <a:rPr lang="en-US" sz="2000" dirty="0">
                <a:latin typeface="Arial"/>
                <a:cs typeface="Arial"/>
              </a:rPr>
              <a:t> </a:t>
            </a:r>
            <a:r>
              <a:rPr lang="en-US" sz="2000" dirty="0" err="1">
                <a:latin typeface="Arial"/>
                <a:cs typeface="Arial"/>
              </a:rPr>
              <a:t>Komplexes</a:t>
            </a:r>
            <a:r>
              <a:rPr lang="en-US" sz="2000" dirty="0">
                <a:latin typeface="Arial"/>
                <a:cs typeface="Arial"/>
              </a:rPr>
              <a:t>, </a:t>
            </a:r>
            <a:r>
              <a:rPr lang="en-US" sz="2000" dirty="0" err="1">
                <a:latin typeface="Arial"/>
                <a:cs typeface="Arial"/>
              </a:rPr>
              <a:t>Parallelanordnung</a:t>
            </a:r>
            <a:r>
              <a:rPr lang="en-US" sz="2000" dirty="0">
                <a:latin typeface="Arial"/>
                <a:cs typeface="Arial"/>
              </a:rPr>
              <a:t> </a:t>
            </a:r>
            <a:r>
              <a:rPr lang="en-US" sz="2000" dirty="0" err="1">
                <a:latin typeface="Arial"/>
                <a:cs typeface="Arial"/>
              </a:rPr>
              <a:t>lockert</a:t>
            </a:r>
            <a:r>
              <a:rPr lang="en-US" sz="2000" dirty="0">
                <a:latin typeface="Arial"/>
                <a:cs typeface="Arial"/>
              </a:rPr>
              <a:t> </a:t>
            </a:r>
            <a:r>
              <a:rPr lang="en-US" sz="2000" dirty="0" err="1">
                <a:latin typeface="Arial"/>
                <a:cs typeface="Arial"/>
              </a:rPr>
              <a:t>sich</a:t>
            </a:r>
            <a:endParaRPr lang="en-US" sz="2000" dirty="0">
              <a:latin typeface="Arial"/>
              <a:cs typeface="Arial"/>
            </a:endParaRPr>
          </a:p>
          <a:p>
            <a:endParaRPr lang="en-US" sz="2000" dirty="0">
              <a:latin typeface="Arial"/>
              <a:cs typeface="Arial"/>
            </a:endParaRPr>
          </a:p>
          <a:p>
            <a:pPr marL="285750" indent="-285750">
              <a:buFontTx/>
              <a:buChar char="-"/>
            </a:pPr>
            <a:r>
              <a:rPr lang="en-US" sz="2000" dirty="0" err="1">
                <a:latin typeface="Arial"/>
                <a:cs typeface="Arial"/>
              </a:rPr>
              <a:t>Rekombinationsstellen</a:t>
            </a:r>
            <a:r>
              <a:rPr lang="en-US" sz="2000" dirty="0">
                <a:latin typeface="Arial"/>
                <a:cs typeface="Arial"/>
              </a:rPr>
              <a:t> </a:t>
            </a:r>
            <a:r>
              <a:rPr lang="en-US" sz="2000" dirty="0" err="1">
                <a:latin typeface="Arial"/>
                <a:cs typeface="Arial"/>
              </a:rPr>
              <a:t>werden</a:t>
            </a:r>
            <a:r>
              <a:rPr lang="en-US" sz="2000" dirty="0">
                <a:latin typeface="Arial"/>
                <a:cs typeface="Arial"/>
              </a:rPr>
              <a:t> </a:t>
            </a:r>
            <a:r>
              <a:rPr lang="en-US" sz="2000" dirty="0" err="1">
                <a:latin typeface="Arial"/>
                <a:cs typeface="Arial"/>
              </a:rPr>
              <a:t>als</a:t>
            </a:r>
            <a:r>
              <a:rPr lang="en-US" sz="2000" dirty="0">
                <a:latin typeface="Arial"/>
                <a:cs typeface="Arial"/>
              </a:rPr>
              <a:t> </a:t>
            </a:r>
            <a:r>
              <a:rPr lang="en-US" sz="2000" dirty="0" err="1">
                <a:latin typeface="Arial"/>
                <a:cs typeface="Arial"/>
              </a:rPr>
              <a:t>Überkreuzungen</a:t>
            </a:r>
            <a:r>
              <a:rPr lang="en-US" sz="2000" dirty="0">
                <a:latin typeface="Arial"/>
                <a:cs typeface="Arial"/>
              </a:rPr>
              <a:t> (</a:t>
            </a:r>
            <a:r>
              <a:rPr lang="en-US" sz="2000" b="1" dirty="0" err="1">
                <a:latin typeface="Arial"/>
                <a:cs typeface="Arial"/>
              </a:rPr>
              <a:t>Chiasmata</a:t>
            </a:r>
            <a:r>
              <a:rPr lang="en-US" sz="2000" dirty="0">
                <a:latin typeface="Arial"/>
                <a:cs typeface="Arial"/>
              </a:rPr>
              <a:t>) </a:t>
            </a:r>
            <a:r>
              <a:rPr lang="en-US" sz="2000" dirty="0" err="1">
                <a:latin typeface="Arial"/>
                <a:cs typeface="Arial"/>
              </a:rPr>
              <a:t>sichtbar</a:t>
            </a:r>
            <a:endParaRPr lang="en-US" sz="2000" dirty="0">
              <a:latin typeface="Arial"/>
              <a:cs typeface="Arial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54555" y="762000"/>
            <a:ext cx="3475833" cy="31598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518521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96426" y="54432"/>
            <a:ext cx="8015722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800" dirty="0" err="1">
                <a:solidFill>
                  <a:srgbClr val="3366FF"/>
                </a:solidFill>
                <a:latin typeface="Arial"/>
                <a:cs typeface="Arial"/>
              </a:rPr>
              <a:t>Phasen</a:t>
            </a:r>
            <a:r>
              <a:rPr lang="en-US" sz="2800" dirty="0">
                <a:solidFill>
                  <a:srgbClr val="3366FF"/>
                </a:solidFill>
                <a:latin typeface="Arial"/>
                <a:cs typeface="Arial"/>
              </a:rPr>
              <a:t> der </a:t>
            </a:r>
            <a:r>
              <a:rPr lang="en-US" sz="2800" dirty="0" err="1">
                <a:solidFill>
                  <a:srgbClr val="3366FF"/>
                </a:solidFill>
                <a:latin typeface="Arial"/>
                <a:cs typeface="Arial"/>
              </a:rPr>
              <a:t>Meiose</a:t>
            </a:r>
            <a:r>
              <a:rPr lang="en-US" sz="2800" dirty="0">
                <a:solidFill>
                  <a:srgbClr val="3366FF"/>
                </a:solidFill>
                <a:latin typeface="Arial"/>
                <a:cs typeface="Arial"/>
              </a:rPr>
              <a:t> I, Prophase: 5. </a:t>
            </a:r>
            <a:r>
              <a:rPr lang="en-US" sz="2800" dirty="0" err="1">
                <a:solidFill>
                  <a:srgbClr val="3366FF"/>
                </a:solidFill>
                <a:latin typeface="Arial"/>
                <a:cs typeface="Arial"/>
              </a:rPr>
              <a:t>Diakinese</a:t>
            </a:r>
            <a:endParaRPr lang="en-US" sz="2800" dirty="0">
              <a:solidFill>
                <a:srgbClr val="3366FF"/>
              </a:solidFill>
              <a:latin typeface="Arial"/>
              <a:cs typeface="Arial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10498" y="4184665"/>
            <a:ext cx="8833502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US" sz="2000" dirty="0" err="1">
                <a:latin typeface="Arial"/>
                <a:cs typeface="Arial"/>
              </a:rPr>
              <a:t>Auflösen</a:t>
            </a:r>
            <a:r>
              <a:rPr lang="en-US" sz="2000" dirty="0">
                <a:latin typeface="Arial"/>
                <a:cs typeface="Arial"/>
              </a:rPr>
              <a:t> der </a:t>
            </a:r>
            <a:r>
              <a:rPr lang="en-US" sz="2000" dirty="0" err="1">
                <a:latin typeface="Arial"/>
                <a:cs typeface="Arial"/>
              </a:rPr>
              <a:t>Kernmembran</a:t>
            </a:r>
            <a:endParaRPr lang="en-US" sz="2000" dirty="0">
              <a:latin typeface="Arial"/>
              <a:cs typeface="Arial"/>
            </a:endParaRPr>
          </a:p>
          <a:p>
            <a:endParaRPr lang="en-US" sz="2000" dirty="0">
              <a:latin typeface="Arial"/>
              <a:cs typeface="Arial"/>
            </a:endParaRPr>
          </a:p>
          <a:p>
            <a:pPr marL="285750" indent="-285750">
              <a:buFontTx/>
              <a:buChar char="-"/>
            </a:pPr>
            <a:r>
              <a:rPr lang="en-US" sz="2000" dirty="0" err="1">
                <a:latin typeface="Arial"/>
                <a:cs typeface="Arial"/>
              </a:rPr>
              <a:t>Trennen</a:t>
            </a:r>
            <a:r>
              <a:rPr lang="en-US" sz="2000" dirty="0">
                <a:latin typeface="Arial"/>
                <a:cs typeface="Arial"/>
              </a:rPr>
              <a:t> der </a:t>
            </a:r>
            <a:r>
              <a:rPr lang="en-US" sz="2000" dirty="0" err="1">
                <a:latin typeface="Arial"/>
                <a:cs typeface="Arial"/>
              </a:rPr>
              <a:t>Chromosomen</a:t>
            </a:r>
            <a:r>
              <a:rPr lang="en-US" sz="2000" dirty="0">
                <a:latin typeface="Arial"/>
                <a:cs typeface="Arial"/>
              </a:rPr>
              <a:t>, </a:t>
            </a:r>
            <a:r>
              <a:rPr lang="en-US" sz="2000" dirty="0" err="1">
                <a:latin typeface="Arial"/>
                <a:cs typeface="Arial"/>
              </a:rPr>
              <a:t>maximale</a:t>
            </a:r>
            <a:r>
              <a:rPr lang="en-US" sz="2000" dirty="0">
                <a:latin typeface="Arial"/>
                <a:cs typeface="Arial"/>
              </a:rPr>
              <a:t> </a:t>
            </a:r>
            <a:r>
              <a:rPr lang="en-US" sz="2000" dirty="0" err="1">
                <a:latin typeface="Arial"/>
                <a:cs typeface="Arial"/>
              </a:rPr>
              <a:t>Kondensation</a:t>
            </a:r>
            <a:endParaRPr lang="en-US" sz="2000" dirty="0">
              <a:latin typeface="Arial"/>
              <a:cs typeface="Arial"/>
            </a:endParaRPr>
          </a:p>
          <a:p>
            <a:endParaRPr lang="en-US" sz="2000" dirty="0">
              <a:latin typeface="Arial"/>
              <a:cs typeface="Arial"/>
            </a:endParaRPr>
          </a:p>
          <a:p>
            <a:pPr marL="285750" indent="-285750">
              <a:buFontTx/>
              <a:buChar char="-"/>
            </a:pPr>
            <a:r>
              <a:rPr lang="en-US" sz="2000" dirty="0" err="1">
                <a:latin typeface="Arial"/>
                <a:cs typeface="Arial"/>
              </a:rPr>
              <a:t>Ausbildung</a:t>
            </a:r>
            <a:r>
              <a:rPr lang="en-US" sz="2000" dirty="0">
                <a:latin typeface="Arial"/>
                <a:cs typeface="Arial"/>
              </a:rPr>
              <a:t> </a:t>
            </a:r>
            <a:r>
              <a:rPr lang="en-US" sz="2000" dirty="0" err="1">
                <a:latin typeface="Arial"/>
                <a:cs typeface="Arial"/>
              </a:rPr>
              <a:t>Metaphaseplatte</a:t>
            </a:r>
            <a:endParaRPr lang="en-US" sz="2000" dirty="0">
              <a:latin typeface="Arial"/>
              <a:cs typeface="Arial"/>
            </a:endParaRPr>
          </a:p>
          <a:p>
            <a:endParaRPr lang="en-US" sz="2000" dirty="0">
              <a:latin typeface="Arial"/>
              <a:cs typeface="Arial"/>
            </a:endParaRPr>
          </a:p>
          <a:p>
            <a:pPr marL="285750" indent="-285750">
              <a:buFontTx/>
              <a:buChar char="-"/>
            </a:pPr>
            <a:r>
              <a:rPr lang="en-US" sz="2000" dirty="0" err="1">
                <a:latin typeface="Arial"/>
                <a:cs typeface="Arial"/>
              </a:rPr>
              <a:t>Beginn</a:t>
            </a:r>
            <a:r>
              <a:rPr lang="en-US" sz="2000" dirty="0">
                <a:latin typeface="Arial"/>
                <a:cs typeface="Arial"/>
              </a:rPr>
              <a:t> </a:t>
            </a:r>
            <a:r>
              <a:rPr lang="en-US" sz="2000" dirty="0" err="1">
                <a:latin typeface="Arial"/>
                <a:cs typeface="Arial"/>
              </a:rPr>
              <a:t>Formieren</a:t>
            </a:r>
            <a:r>
              <a:rPr lang="en-US" sz="2000" dirty="0">
                <a:latin typeface="Arial"/>
                <a:cs typeface="Arial"/>
              </a:rPr>
              <a:t> des </a:t>
            </a:r>
            <a:r>
              <a:rPr lang="en-US" sz="2000" dirty="0" err="1">
                <a:latin typeface="Arial"/>
                <a:cs typeface="Arial"/>
              </a:rPr>
              <a:t>Spindelapparates</a:t>
            </a:r>
            <a:endParaRPr lang="en-US" sz="2000" dirty="0">
              <a:latin typeface="Arial"/>
              <a:cs typeface="Arial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3374" y="1025988"/>
            <a:ext cx="7336976" cy="28729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9324883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83610" y="1092055"/>
            <a:ext cx="6547231" cy="5629394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7326041" y="5436834"/>
            <a:ext cx="1239077" cy="112686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148879" y="-188"/>
            <a:ext cx="8507332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dirty="0" err="1">
                <a:solidFill>
                  <a:srgbClr val="3366FF"/>
                </a:solidFill>
                <a:latin typeface="Arial"/>
                <a:cs typeface="Arial"/>
              </a:rPr>
              <a:t>Während</a:t>
            </a:r>
            <a:r>
              <a:rPr lang="en-US" sz="2800" dirty="0">
                <a:solidFill>
                  <a:srgbClr val="3366FF"/>
                </a:solidFill>
                <a:latin typeface="Arial"/>
                <a:cs typeface="Arial"/>
              </a:rPr>
              <a:t> </a:t>
            </a:r>
            <a:r>
              <a:rPr lang="en-US" sz="2800" dirty="0" err="1">
                <a:solidFill>
                  <a:srgbClr val="3366FF"/>
                </a:solidFill>
                <a:latin typeface="Arial"/>
                <a:cs typeface="Arial"/>
              </a:rPr>
              <a:t>Meiose</a:t>
            </a:r>
            <a:r>
              <a:rPr lang="en-US" sz="2800" dirty="0">
                <a:solidFill>
                  <a:srgbClr val="3366FF"/>
                </a:solidFill>
                <a:latin typeface="Arial"/>
                <a:cs typeface="Arial"/>
              </a:rPr>
              <a:t> </a:t>
            </a:r>
            <a:r>
              <a:rPr lang="en-US" sz="2800" dirty="0" err="1">
                <a:solidFill>
                  <a:srgbClr val="3366FF"/>
                </a:solidFill>
                <a:latin typeface="Arial"/>
                <a:cs typeface="Arial"/>
              </a:rPr>
              <a:t>werden</a:t>
            </a:r>
            <a:r>
              <a:rPr lang="en-US" sz="2800" dirty="0">
                <a:solidFill>
                  <a:srgbClr val="3366FF"/>
                </a:solidFill>
                <a:latin typeface="Arial"/>
                <a:cs typeface="Arial"/>
              </a:rPr>
              <a:t> </a:t>
            </a:r>
            <a:r>
              <a:rPr lang="en-US" sz="2800" dirty="0" err="1">
                <a:solidFill>
                  <a:srgbClr val="3366FF"/>
                </a:solidFill>
                <a:latin typeface="Arial"/>
                <a:cs typeface="Arial"/>
              </a:rPr>
              <a:t>homologe</a:t>
            </a:r>
            <a:r>
              <a:rPr lang="en-US" sz="2800" dirty="0">
                <a:solidFill>
                  <a:srgbClr val="3366FF"/>
                </a:solidFill>
                <a:latin typeface="Arial"/>
                <a:cs typeface="Arial"/>
              </a:rPr>
              <a:t> </a:t>
            </a:r>
            <a:r>
              <a:rPr lang="en-US" sz="2800" dirty="0" err="1">
                <a:solidFill>
                  <a:srgbClr val="3366FF"/>
                </a:solidFill>
                <a:latin typeface="Arial"/>
                <a:cs typeface="Arial"/>
              </a:rPr>
              <a:t>Chromosomen</a:t>
            </a:r>
            <a:r>
              <a:rPr lang="en-US" sz="2800" dirty="0">
                <a:solidFill>
                  <a:srgbClr val="3366FF"/>
                </a:solidFill>
                <a:latin typeface="Arial"/>
                <a:cs typeface="Arial"/>
              </a:rPr>
              <a:t> </a:t>
            </a:r>
          </a:p>
          <a:p>
            <a:pPr algn="ctr"/>
            <a:r>
              <a:rPr lang="en-US" sz="2800" dirty="0" err="1">
                <a:solidFill>
                  <a:srgbClr val="3366FF"/>
                </a:solidFill>
                <a:latin typeface="Arial"/>
                <a:cs typeface="Arial"/>
              </a:rPr>
              <a:t>getrennt</a:t>
            </a:r>
            <a:r>
              <a:rPr lang="en-US" sz="2800" dirty="0">
                <a:solidFill>
                  <a:srgbClr val="3366FF"/>
                </a:solidFill>
                <a:latin typeface="Arial"/>
                <a:cs typeface="Arial"/>
              </a:rPr>
              <a:t> und Crossing over </a:t>
            </a:r>
            <a:r>
              <a:rPr lang="en-US" sz="2800" dirty="0" err="1">
                <a:solidFill>
                  <a:srgbClr val="3366FF"/>
                </a:solidFill>
                <a:latin typeface="Arial"/>
                <a:cs typeface="Arial"/>
              </a:rPr>
              <a:t>findet</a:t>
            </a:r>
            <a:r>
              <a:rPr lang="en-US" sz="2800" dirty="0">
                <a:solidFill>
                  <a:srgbClr val="3366FF"/>
                </a:solidFill>
                <a:latin typeface="Arial"/>
                <a:cs typeface="Arial"/>
              </a:rPr>
              <a:t> </a:t>
            </a:r>
            <a:r>
              <a:rPr lang="en-US" sz="2800" dirty="0" err="1">
                <a:solidFill>
                  <a:srgbClr val="3366FF"/>
                </a:solidFill>
                <a:latin typeface="Arial"/>
                <a:cs typeface="Arial"/>
              </a:rPr>
              <a:t>statt</a:t>
            </a:r>
            <a:endParaRPr lang="en-US" sz="2800" dirty="0">
              <a:solidFill>
                <a:srgbClr val="3366FF"/>
              </a:solidFill>
              <a:latin typeface="Arial"/>
              <a:cs typeface="Arial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039537" y="6057232"/>
            <a:ext cx="7493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/>
                <a:cs typeface="Arial"/>
              </a:rPr>
              <a:t>1n/2c</a:t>
            </a:r>
          </a:p>
        </p:txBody>
      </p:sp>
    </p:spTree>
    <p:extLst>
      <p:ext uri="{BB962C8B-B14F-4D97-AF65-F5344CB8AC3E}">
        <p14:creationId xmlns:p14="http://schemas.microsoft.com/office/powerpoint/2010/main" val="2236079240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4703" y="1597583"/>
            <a:ext cx="7997445" cy="4784186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354744" y="994207"/>
            <a:ext cx="1327629" cy="125857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408284" y="125425"/>
            <a:ext cx="798853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dirty="0" err="1">
                <a:solidFill>
                  <a:srgbClr val="3366FF"/>
                </a:solidFill>
                <a:latin typeface="Arial"/>
                <a:cs typeface="Arial"/>
              </a:rPr>
              <a:t>Während</a:t>
            </a:r>
            <a:r>
              <a:rPr lang="en-US" sz="2800" dirty="0">
                <a:solidFill>
                  <a:srgbClr val="3366FF"/>
                </a:solidFill>
                <a:latin typeface="Arial"/>
                <a:cs typeface="Arial"/>
              </a:rPr>
              <a:t> </a:t>
            </a:r>
            <a:r>
              <a:rPr lang="en-US" sz="2800" dirty="0" err="1">
                <a:solidFill>
                  <a:srgbClr val="3366FF"/>
                </a:solidFill>
                <a:latin typeface="Arial"/>
                <a:cs typeface="Arial"/>
              </a:rPr>
              <a:t>Meiose</a:t>
            </a:r>
            <a:r>
              <a:rPr lang="en-US" sz="2800" dirty="0">
                <a:solidFill>
                  <a:srgbClr val="3366FF"/>
                </a:solidFill>
                <a:latin typeface="Arial"/>
                <a:cs typeface="Arial"/>
              </a:rPr>
              <a:t> II </a:t>
            </a:r>
            <a:r>
              <a:rPr lang="en-US" sz="2800" dirty="0" err="1">
                <a:solidFill>
                  <a:srgbClr val="3366FF"/>
                </a:solidFill>
                <a:latin typeface="Arial"/>
                <a:cs typeface="Arial"/>
              </a:rPr>
              <a:t>trennen</a:t>
            </a:r>
            <a:r>
              <a:rPr lang="en-US" sz="2800" dirty="0">
                <a:solidFill>
                  <a:srgbClr val="3366FF"/>
                </a:solidFill>
                <a:latin typeface="Arial"/>
                <a:cs typeface="Arial"/>
              </a:rPr>
              <a:t> </a:t>
            </a:r>
            <a:r>
              <a:rPr lang="en-US" sz="2800" dirty="0" err="1">
                <a:solidFill>
                  <a:srgbClr val="3366FF"/>
                </a:solidFill>
                <a:latin typeface="Arial"/>
                <a:cs typeface="Arial"/>
              </a:rPr>
              <a:t>sich</a:t>
            </a:r>
            <a:r>
              <a:rPr lang="en-US" sz="2800" dirty="0">
                <a:solidFill>
                  <a:srgbClr val="3366FF"/>
                </a:solidFill>
                <a:latin typeface="Arial"/>
                <a:cs typeface="Arial"/>
              </a:rPr>
              <a:t> die </a:t>
            </a:r>
            <a:r>
              <a:rPr lang="en-US" sz="2800" dirty="0" err="1">
                <a:solidFill>
                  <a:srgbClr val="3366FF"/>
                </a:solidFill>
                <a:latin typeface="Arial"/>
                <a:cs typeface="Arial"/>
              </a:rPr>
              <a:t>Chromatiden</a:t>
            </a:r>
            <a:endParaRPr lang="en-US" sz="2800" dirty="0">
              <a:solidFill>
                <a:srgbClr val="3366FF"/>
              </a:solidFill>
              <a:latin typeface="Arial"/>
              <a:cs typeface="Arial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012799" y="4892364"/>
            <a:ext cx="7493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/>
                <a:cs typeface="Arial"/>
              </a:rPr>
              <a:t>1n/1c</a:t>
            </a:r>
          </a:p>
        </p:txBody>
      </p:sp>
    </p:spTree>
    <p:extLst>
      <p:ext uri="{BB962C8B-B14F-4D97-AF65-F5344CB8AC3E}">
        <p14:creationId xmlns:p14="http://schemas.microsoft.com/office/powerpoint/2010/main" val="1084389900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8900"/>
            <a:ext cx="9144000" cy="667949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402992" y="1109609"/>
            <a:ext cx="1174721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Prophase I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90751" y="6284359"/>
            <a:ext cx="1353368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Metaphase I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796691" y="6301140"/>
            <a:ext cx="1218678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Anaphase I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638258" y="6300871"/>
            <a:ext cx="1255309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 err="1"/>
              <a:t>Telophase</a:t>
            </a:r>
            <a:r>
              <a:rPr lang="en-US" dirty="0"/>
              <a:t> I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044651" y="6306350"/>
            <a:ext cx="1411527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Metaphase II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525583" y="6312761"/>
            <a:ext cx="1276837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Anaphase II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-79104" y="2914412"/>
            <a:ext cx="1523223" cy="64633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dirty="0" err="1"/>
              <a:t>Prämeiotische</a:t>
            </a:r>
            <a:endParaRPr lang="en-US" dirty="0"/>
          </a:p>
          <a:p>
            <a:pPr algn="ctr"/>
            <a:r>
              <a:rPr lang="en-US" dirty="0"/>
              <a:t>Interphase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444119" y="2912971"/>
            <a:ext cx="1026055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dirty="0" err="1"/>
              <a:t>Leptotän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2790509" y="2934523"/>
            <a:ext cx="936787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dirty="0" err="1"/>
              <a:t>Zygotän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4318039" y="2963633"/>
            <a:ext cx="1047019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dirty="0" err="1"/>
              <a:t>Pachytän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5956453" y="2968309"/>
            <a:ext cx="984802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dirty="0" err="1"/>
              <a:t>Diplotän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7504323" y="2957455"/>
            <a:ext cx="1089398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dirty="0" err="1"/>
              <a:t>Diakinese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0928428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500" y="0"/>
            <a:ext cx="798957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2300932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92036" y="584417"/>
            <a:ext cx="4745904" cy="616967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439505" y="37926"/>
            <a:ext cx="411948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err="1">
                <a:solidFill>
                  <a:srgbClr val="3366FF"/>
                </a:solidFill>
                <a:latin typeface="Arial"/>
                <a:cs typeface="Arial"/>
              </a:rPr>
              <a:t>Vergleich</a:t>
            </a:r>
            <a:r>
              <a:rPr lang="en-US" sz="2400" dirty="0">
                <a:solidFill>
                  <a:srgbClr val="3366FF"/>
                </a:solidFill>
                <a:latin typeface="Arial"/>
                <a:cs typeface="Arial"/>
              </a:rPr>
              <a:t> </a:t>
            </a:r>
            <a:r>
              <a:rPr lang="en-US" sz="2400" dirty="0" err="1">
                <a:solidFill>
                  <a:srgbClr val="3366FF"/>
                </a:solidFill>
                <a:latin typeface="Arial"/>
                <a:cs typeface="Arial"/>
              </a:rPr>
              <a:t>Mitose</a:t>
            </a:r>
            <a:r>
              <a:rPr lang="en-US" sz="2400" dirty="0">
                <a:solidFill>
                  <a:srgbClr val="3366FF"/>
                </a:solidFill>
                <a:latin typeface="Arial"/>
                <a:cs typeface="Arial"/>
              </a:rPr>
              <a:t> und </a:t>
            </a:r>
            <a:r>
              <a:rPr lang="en-US" sz="2400" dirty="0" err="1">
                <a:solidFill>
                  <a:srgbClr val="3366FF"/>
                </a:solidFill>
                <a:latin typeface="Arial"/>
                <a:cs typeface="Arial"/>
              </a:rPr>
              <a:t>Meiose</a:t>
            </a:r>
            <a:endParaRPr lang="en-US" sz="2400" dirty="0">
              <a:solidFill>
                <a:srgbClr val="3366FF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281475013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593010" y="79809"/>
            <a:ext cx="3409344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600" dirty="0" err="1">
                <a:solidFill>
                  <a:srgbClr val="3366FF"/>
                </a:solidFill>
                <a:latin typeface="Arial"/>
                <a:cs typeface="Arial"/>
              </a:rPr>
              <a:t>Fehler</a:t>
            </a:r>
            <a:r>
              <a:rPr lang="en-US" sz="2600" dirty="0">
                <a:solidFill>
                  <a:srgbClr val="3366FF"/>
                </a:solidFill>
                <a:latin typeface="Arial"/>
                <a:cs typeface="Arial"/>
              </a:rPr>
              <a:t> </a:t>
            </a:r>
            <a:r>
              <a:rPr lang="en-US" sz="2600" dirty="0" err="1">
                <a:solidFill>
                  <a:srgbClr val="3366FF"/>
                </a:solidFill>
                <a:latin typeface="Arial"/>
                <a:cs typeface="Arial"/>
              </a:rPr>
              <a:t>bei</a:t>
            </a:r>
            <a:r>
              <a:rPr lang="en-US" sz="2600" dirty="0">
                <a:solidFill>
                  <a:srgbClr val="3366FF"/>
                </a:solidFill>
                <a:latin typeface="Arial"/>
                <a:cs typeface="Arial"/>
              </a:rPr>
              <a:t> der </a:t>
            </a:r>
            <a:r>
              <a:rPr lang="en-US" sz="2600" dirty="0" err="1">
                <a:solidFill>
                  <a:srgbClr val="3366FF"/>
                </a:solidFill>
                <a:latin typeface="Arial"/>
                <a:cs typeface="Arial"/>
              </a:rPr>
              <a:t>Meiose</a:t>
            </a:r>
            <a:endParaRPr lang="en-US" sz="2600" dirty="0">
              <a:solidFill>
                <a:srgbClr val="3366FF"/>
              </a:solidFill>
              <a:latin typeface="Arial"/>
              <a:cs typeface="Arial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69468" y="731353"/>
            <a:ext cx="8415635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latin typeface="Arial"/>
                <a:cs typeface="Arial"/>
              </a:rPr>
              <a:t>Nondisjunction</a:t>
            </a:r>
          </a:p>
          <a:p>
            <a:r>
              <a:rPr lang="en-US" sz="2000" dirty="0">
                <a:latin typeface="Arial"/>
                <a:cs typeface="Arial"/>
              </a:rPr>
              <a:t>	</a:t>
            </a:r>
            <a:r>
              <a:rPr lang="en-US" sz="2000" dirty="0" err="1">
                <a:latin typeface="Arial"/>
                <a:cs typeface="Arial"/>
              </a:rPr>
              <a:t>Homologe</a:t>
            </a:r>
            <a:r>
              <a:rPr lang="en-US" sz="2000" dirty="0">
                <a:latin typeface="Arial"/>
                <a:cs typeface="Arial"/>
              </a:rPr>
              <a:t> </a:t>
            </a:r>
            <a:r>
              <a:rPr lang="en-US" sz="2000" dirty="0" err="1">
                <a:latin typeface="Arial"/>
                <a:cs typeface="Arial"/>
              </a:rPr>
              <a:t>Chromosomen</a:t>
            </a:r>
            <a:r>
              <a:rPr lang="en-US" sz="2000" dirty="0">
                <a:latin typeface="Arial"/>
                <a:cs typeface="Arial"/>
              </a:rPr>
              <a:t> / </a:t>
            </a:r>
            <a:r>
              <a:rPr lang="en-US" sz="2000" dirty="0" err="1">
                <a:latin typeface="Arial"/>
                <a:cs typeface="Arial"/>
              </a:rPr>
              <a:t>Schwesterchromatiden</a:t>
            </a:r>
            <a:r>
              <a:rPr lang="en-US" sz="2000" dirty="0">
                <a:latin typeface="Arial"/>
                <a:cs typeface="Arial"/>
              </a:rPr>
              <a:t> </a:t>
            </a:r>
            <a:r>
              <a:rPr lang="en-US" sz="2000" dirty="0" err="1">
                <a:latin typeface="Arial"/>
                <a:cs typeface="Arial"/>
              </a:rPr>
              <a:t>trennen</a:t>
            </a:r>
            <a:r>
              <a:rPr lang="en-US" sz="2000" dirty="0">
                <a:latin typeface="Arial"/>
                <a:cs typeface="Arial"/>
              </a:rPr>
              <a:t> </a:t>
            </a:r>
            <a:r>
              <a:rPr lang="en-US" sz="2000" dirty="0" err="1">
                <a:latin typeface="Arial"/>
                <a:cs typeface="Arial"/>
              </a:rPr>
              <a:t>sich</a:t>
            </a:r>
            <a:r>
              <a:rPr lang="en-US" sz="2000" dirty="0">
                <a:latin typeface="Arial"/>
                <a:cs typeface="Arial"/>
              </a:rPr>
              <a:t> </a:t>
            </a:r>
            <a:r>
              <a:rPr lang="en-US" sz="2000" dirty="0" err="1">
                <a:latin typeface="Arial"/>
                <a:cs typeface="Arial"/>
              </a:rPr>
              <a:t>nicht</a:t>
            </a:r>
            <a:endParaRPr lang="en-US" sz="2000" dirty="0">
              <a:latin typeface="Arial"/>
              <a:cs typeface="Arial"/>
            </a:endParaRPr>
          </a:p>
          <a:p>
            <a:endParaRPr lang="en-US" sz="2000" dirty="0">
              <a:latin typeface="Arial"/>
              <a:cs typeface="Arial"/>
            </a:endParaRPr>
          </a:p>
          <a:p>
            <a:r>
              <a:rPr lang="en-US" sz="2000" dirty="0">
                <a:latin typeface="Arial"/>
                <a:cs typeface="Arial"/>
              </a:rPr>
              <a:t>	</a:t>
            </a:r>
            <a:r>
              <a:rPr lang="en-US" sz="2000" dirty="0" err="1">
                <a:latin typeface="Arial"/>
                <a:cs typeface="Arial"/>
              </a:rPr>
              <a:t>z.B</a:t>
            </a:r>
            <a:r>
              <a:rPr lang="en-US" sz="2000" dirty="0">
                <a:latin typeface="Arial"/>
                <a:cs typeface="Arial"/>
              </a:rPr>
              <a:t>. Down-</a:t>
            </a:r>
            <a:r>
              <a:rPr lang="en-US" sz="2000" dirty="0" err="1">
                <a:latin typeface="Arial"/>
                <a:cs typeface="Arial"/>
              </a:rPr>
              <a:t>Syndrom</a:t>
            </a:r>
            <a:r>
              <a:rPr lang="en-US" sz="2000" dirty="0">
                <a:latin typeface="Arial"/>
                <a:cs typeface="Arial"/>
              </a:rPr>
              <a:t> (</a:t>
            </a:r>
            <a:r>
              <a:rPr lang="en-US" sz="2000" dirty="0" err="1">
                <a:latin typeface="Arial"/>
                <a:cs typeface="Arial"/>
              </a:rPr>
              <a:t>Trisome</a:t>
            </a:r>
            <a:r>
              <a:rPr lang="en-US" sz="2000" dirty="0">
                <a:latin typeface="Arial"/>
                <a:cs typeface="Arial"/>
              </a:rPr>
              <a:t> 21)</a:t>
            </a:r>
          </a:p>
          <a:p>
            <a:r>
              <a:rPr lang="en-US" sz="2000" dirty="0">
                <a:latin typeface="Arial"/>
                <a:cs typeface="Arial"/>
              </a:rPr>
              <a:t>	3 </a:t>
            </a:r>
            <a:r>
              <a:rPr lang="en-US" sz="2000" dirty="0" err="1">
                <a:latin typeface="Arial"/>
                <a:cs typeface="Arial"/>
              </a:rPr>
              <a:t>Kopien</a:t>
            </a:r>
            <a:r>
              <a:rPr lang="en-US" sz="2000" dirty="0">
                <a:latin typeface="Arial"/>
                <a:cs typeface="Arial"/>
              </a:rPr>
              <a:t> des </a:t>
            </a:r>
            <a:r>
              <a:rPr lang="en-US" sz="2000" dirty="0" err="1">
                <a:latin typeface="Arial"/>
                <a:cs typeface="Arial"/>
              </a:rPr>
              <a:t>Chromosoms</a:t>
            </a:r>
            <a:r>
              <a:rPr lang="en-US" sz="2000" dirty="0">
                <a:latin typeface="Arial"/>
                <a:cs typeface="Arial"/>
              </a:rPr>
              <a:t> 21</a:t>
            </a:r>
          </a:p>
          <a:p>
            <a:r>
              <a:rPr lang="en-US" sz="2000" dirty="0">
                <a:latin typeface="Arial"/>
                <a:cs typeface="Arial"/>
              </a:rPr>
              <a:t>	-&gt; </a:t>
            </a:r>
            <a:r>
              <a:rPr lang="en-US" sz="2000" dirty="0" err="1">
                <a:latin typeface="Arial"/>
                <a:cs typeface="Arial"/>
              </a:rPr>
              <a:t>körperiche</a:t>
            </a:r>
            <a:r>
              <a:rPr lang="en-US" sz="2000" dirty="0">
                <a:latin typeface="Arial"/>
                <a:cs typeface="Arial"/>
              </a:rPr>
              <a:t> </a:t>
            </a:r>
            <a:r>
              <a:rPr lang="en-US" sz="2000" dirty="0" err="1">
                <a:latin typeface="Arial"/>
                <a:cs typeface="Arial"/>
              </a:rPr>
              <a:t>Anomalien</a:t>
            </a:r>
            <a:r>
              <a:rPr lang="en-US" sz="2000" dirty="0">
                <a:latin typeface="Arial"/>
                <a:cs typeface="Arial"/>
              </a:rPr>
              <a:t>, </a:t>
            </a:r>
            <a:r>
              <a:rPr lang="en-US" sz="2000" dirty="0" err="1">
                <a:latin typeface="Arial"/>
                <a:cs typeface="Arial"/>
              </a:rPr>
              <a:t>geistige</a:t>
            </a:r>
            <a:r>
              <a:rPr lang="en-US" sz="2000" dirty="0">
                <a:latin typeface="Arial"/>
                <a:cs typeface="Arial"/>
              </a:rPr>
              <a:t> </a:t>
            </a:r>
            <a:r>
              <a:rPr lang="en-US" sz="2000" dirty="0" err="1">
                <a:latin typeface="Arial"/>
                <a:cs typeface="Arial"/>
              </a:rPr>
              <a:t>Retardierung</a:t>
            </a:r>
            <a:r>
              <a:rPr lang="en-US" sz="2000" dirty="0">
                <a:latin typeface="Arial"/>
                <a:cs typeface="Arial"/>
              </a:rPr>
              <a:t> </a:t>
            </a:r>
          </a:p>
          <a:p>
            <a:r>
              <a:rPr lang="en-US" sz="2000" dirty="0">
                <a:latin typeface="Arial"/>
                <a:cs typeface="Arial"/>
              </a:rPr>
              <a:t>	</a:t>
            </a:r>
          </a:p>
          <a:p>
            <a:r>
              <a:rPr lang="en-US" sz="2000" dirty="0">
                <a:latin typeface="Arial"/>
                <a:cs typeface="Arial"/>
              </a:rPr>
              <a:t>	</a:t>
            </a:r>
            <a:r>
              <a:rPr lang="en-US" sz="2000" dirty="0" err="1">
                <a:latin typeface="Arial"/>
                <a:cs typeface="Arial"/>
              </a:rPr>
              <a:t>Auftreten</a:t>
            </a:r>
            <a:r>
              <a:rPr lang="en-US" sz="2000" dirty="0">
                <a:latin typeface="Arial"/>
                <a:cs typeface="Arial"/>
              </a:rPr>
              <a:t> 1/700, </a:t>
            </a:r>
            <a:r>
              <a:rPr lang="en-US" sz="2000" dirty="0" err="1">
                <a:latin typeface="Arial"/>
                <a:cs typeface="Arial"/>
              </a:rPr>
              <a:t>Risiko</a:t>
            </a:r>
            <a:r>
              <a:rPr lang="en-US" sz="2000" dirty="0">
                <a:latin typeface="Arial"/>
                <a:cs typeface="Arial"/>
              </a:rPr>
              <a:t> </a:t>
            </a:r>
            <a:r>
              <a:rPr lang="en-US" sz="2000" dirty="0" err="1">
                <a:latin typeface="Arial"/>
                <a:cs typeface="Arial"/>
              </a:rPr>
              <a:t>steigt</a:t>
            </a:r>
            <a:r>
              <a:rPr lang="en-US" sz="2000" dirty="0">
                <a:latin typeface="Arial"/>
                <a:cs typeface="Arial"/>
              </a:rPr>
              <a:t> </a:t>
            </a:r>
            <a:r>
              <a:rPr lang="en-US" sz="2000" dirty="0" err="1">
                <a:latin typeface="Arial"/>
                <a:cs typeface="Arial"/>
              </a:rPr>
              <a:t>mit</a:t>
            </a:r>
            <a:r>
              <a:rPr lang="en-US" sz="2000" dirty="0">
                <a:latin typeface="Arial"/>
                <a:cs typeface="Arial"/>
              </a:rPr>
              <a:t> Alter der Mutter</a:t>
            </a:r>
          </a:p>
          <a:p>
            <a:endParaRPr lang="en-US" sz="2000" dirty="0">
              <a:latin typeface="Arial"/>
              <a:cs typeface="Arial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84400" y="3479375"/>
            <a:ext cx="3817954" cy="31962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45327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44680" y="151161"/>
            <a:ext cx="577238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rgbClr val="3366FF"/>
                </a:solidFill>
                <a:latin typeface="Arial"/>
                <a:cs typeface="Arial"/>
              </a:rPr>
              <a:t>Der </a:t>
            </a:r>
            <a:r>
              <a:rPr lang="en-US" sz="2800" dirty="0" err="1">
                <a:solidFill>
                  <a:srgbClr val="3366FF"/>
                </a:solidFill>
                <a:latin typeface="Arial"/>
                <a:cs typeface="Arial"/>
              </a:rPr>
              <a:t>Zellzyklus</a:t>
            </a:r>
            <a:r>
              <a:rPr lang="en-US" sz="2800" dirty="0">
                <a:solidFill>
                  <a:srgbClr val="3366FF"/>
                </a:solidFill>
                <a:latin typeface="Arial"/>
                <a:cs typeface="Arial"/>
              </a:rPr>
              <a:t> </a:t>
            </a:r>
            <a:r>
              <a:rPr lang="en-US" sz="2800" dirty="0" err="1">
                <a:solidFill>
                  <a:srgbClr val="3366FF"/>
                </a:solidFill>
                <a:latin typeface="Arial"/>
                <a:cs typeface="Arial"/>
              </a:rPr>
              <a:t>besitzt</a:t>
            </a:r>
            <a:r>
              <a:rPr lang="en-US" sz="2800" dirty="0">
                <a:solidFill>
                  <a:srgbClr val="3366FF"/>
                </a:solidFill>
                <a:latin typeface="Arial"/>
                <a:cs typeface="Arial"/>
              </a:rPr>
              <a:t> </a:t>
            </a:r>
            <a:r>
              <a:rPr lang="en-US" sz="2800" dirty="0" err="1">
                <a:solidFill>
                  <a:srgbClr val="3366FF"/>
                </a:solidFill>
                <a:latin typeface="Arial"/>
                <a:cs typeface="Arial"/>
              </a:rPr>
              <a:t>Checkpunkte</a:t>
            </a:r>
            <a:endParaRPr lang="en-US" sz="2800" dirty="0">
              <a:solidFill>
                <a:srgbClr val="3366FF"/>
              </a:solidFill>
              <a:latin typeface="Arial"/>
              <a:cs typeface="Arial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9644" y="943403"/>
            <a:ext cx="6639813" cy="5676896"/>
          </a:xfrm>
          <a:prstGeom prst="rect">
            <a:avLst/>
          </a:prstGeom>
        </p:spPr>
      </p:pic>
      <p:pic>
        <p:nvPicPr>
          <p:cNvPr id="4" name="Picture 3" descr="stop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9457" y="2911312"/>
            <a:ext cx="1731327" cy="18362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7322144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481370" y="326030"/>
            <a:ext cx="4187552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600" dirty="0" err="1">
                <a:solidFill>
                  <a:srgbClr val="3366FF"/>
                </a:solidFill>
                <a:latin typeface="Arial"/>
                <a:cs typeface="Arial"/>
              </a:rPr>
              <a:t>Zusammenfassung</a:t>
            </a:r>
            <a:r>
              <a:rPr lang="en-US" sz="2600" dirty="0">
                <a:solidFill>
                  <a:srgbClr val="3366FF"/>
                </a:solidFill>
                <a:latin typeface="Arial"/>
                <a:cs typeface="Arial"/>
              </a:rPr>
              <a:t> </a:t>
            </a:r>
            <a:r>
              <a:rPr lang="en-US" sz="2600" dirty="0" err="1">
                <a:solidFill>
                  <a:srgbClr val="3366FF"/>
                </a:solidFill>
                <a:latin typeface="Arial"/>
                <a:cs typeface="Arial"/>
              </a:rPr>
              <a:t>Meiose</a:t>
            </a:r>
            <a:endParaRPr lang="en-US" sz="2600" dirty="0">
              <a:solidFill>
                <a:srgbClr val="3366FF"/>
              </a:solidFill>
              <a:latin typeface="Arial"/>
              <a:cs typeface="Arial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61018" y="1059060"/>
            <a:ext cx="5550092" cy="44012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latin typeface="Arial"/>
                <a:cs typeface="Arial"/>
              </a:rPr>
              <a:t>2 Kern- und 2 </a:t>
            </a:r>
            <a:r>
              <a:rPr lang="en-US" sz="2000" dirty="0" err="1">
                <a:latin typeface="Arial"/>
                <a:cs typeface="Arial"/>
              </a:rPr>
              <a:t>Zellteilungen</a:t>
            </a:r>
            <a:endParaRPr lang="en-US" sz="2000" dirty="0">
              <a:latin typeface="Arial"/>
              <a:cs typeface="Arial"/>
            </a:endParaRPr>
          </a:p>
          <a:p>
            <a:endParaRPr lang="en-US" sz="2000" dirty="0">
              <a:latin typeface="Arial"/>
              <a:cs typeface="Arial"/>
            </a:endParaRPr>
          </a:p>
          <a:p>
            <a:r>
              <a:rPr lang="en-US" sz="2000" dirty="0" err="1">
                <a:latin typeface="Arial"/>
                <a:cs typeface="Arial"/>
              </a:rPr>
              <a:t>Bildung</a:t>
            </a:r>
            <a:r>
              <a:rPr lang="en-US" sz="2000" dirty="0">
                <a:latin typeface="Arial"/>
                <a:cs typeface="Arial"/>
              </a:rPr>
              <a:t> von 4 </a:t>
            </a:r>
            <a:r>
              <a:rPr lang="en-US" sz="2000" dirty="0" err="1">
                <a:latin typeface="Arial"/>
                <a:cs typeface="Arial"/>
              </a:rPr>
              <a:t>haploiden</a:t>
            </a:r>
            <a:r>
              <a:rPr lang="en-US" sz="2000" dirty="0">
                <a:latin typeface="Arial"/>
                <a:cs typeface="Arial"/>
              </a:rPr>
              <a:t> </a:t>
            </a:r>
            <a:r>
              <a:rPr lang="en-US" sz="2000" dirty="0" err="1">
                <a:latin typeface="Arial"/>
                <a:cs typeface="Arial"/>
              </a:rPr>
              <a:t>Gameten</a:t>
            </a:r>
            <a:r>
              <a:rPr lang="en-US" sz="2000" dirty="0">
                <a:latin typeface="Arial"/>
                <a:cs typeface="Arial"/>
              </a:rPr>
              <a:t> (</a:t>
            </a:r>
            <a:r>
              <a:rPr lang="en-US" sz="2000" dirty="0" err="1">
                <a:latin typeface="Arial"/>
                <a:cs typeface="Arial"/>
              </a:rPr>
              <a:t>Keimzellen</a:t>
            </a:r>
            <a:r>
              <a:rPr lang="en-US" sz="2000" dirty="0">
                <a:latin typeface="Arial"/>
                <a:cs typeface="Arial"/>
              </a:rPr>
              <a:t>)</a:t>
            </a:r>
          </a:p>
          <a:p>
            <a:endParaRPr lang="en-US" sz="2000" dirty="0">
              <a:latin typeface="Arial"/>
              <a:cs typeface="Arial"/>
            </a:endParaRPr>
          </a:p>
          <a:p>
            <a:r>
              <a:rPr lang="en-US" sz="2000" dirty="0">
                <a:latin typeface="Arial"/>
                <a:cs typeface="Arial"/>
              </a:rPr>
              <a:t>Prophase </a:t>
            </a:r>
            <a:r>
              <a:rPr lang="en-US" sz="2000" dirty="0" err="1">
                <a:latin typeface="Arial"/>
                <a:cs typeface="Arial"/>
              </a:rPr>
              <a:t>kann</a:t>
            </a:r>
            <a:r>
              <a:rPr lang="en-US" sz="2000" dirty="0">
                <a:latin typeface="Arial"/>
                <a:cs typeface="Arial"/>
              </a:rPr>
              <a:t> </a:t>
            </a:r>
            <a:r>
              <a:rPr lang="en-US" sz="2000" dirty="0" err="1">
                <a:latin typeface="Arial"/>
                <a:cs typeface="Arial"/>
              </a:rPr>
              <a:t>Tage</a:t>
            </a:r>
            <a:r>
              <a:rPr lang="en-US" sz="2000" dirty="0">
                <a:latin typeface="Arial"/>
                <a:cs typeface="Arial"/>
              </a:rPr>
              <a:t> </a:t>
            </a:r>
            <a:r>
              <a:rPr lang="en-US" sz="2000" dirty="0" err="1">
                <a:latin typeface="Arial"/>
                <a:cs typeface="Arial"/>
              </a:rPr>
              <a:t>bis</a:t>
            </a:r>
            <a:r>
              <a:rPr lang="en-US" sz="2000" dirty="0">
                <a:latin typeface="Arial"/>
                <a:cs typeface="Arial"/>
              </a:rPr>
              <a:t> </a:t>
            </a:r>
            <a:r>
              <a:rPr lang="en-US" sz="2000" dirty="0" err="1">
                <a:latin typeface="Arial"/>
                <a:cs typeface="Arial"/>
              </a:rPr>
              <a:t>Jahre</a:t>
            </a:r>
            <a:r>
              <a:rPr lang="en-US" sz="2000" dirty="0">
                <a:latin typeface="Arial"/>
                <a:cs typeface="Arial"/>
              </a:rPr>
              <a:t> </a:t>
            </a:r>
            <a:r>
              <a:rPr lang="en-US" sz="2000" dirty="0" err="1">
                <a:latin typeface="Arial"/>
                <a:cs typeface="Arial"/>
              </a:rPr>
              <a:t>dauern</a:t>
            </a:r>
            <a:endParaRPr lang="en-US" sz="2000" dirty="0">
              <a:latin typeface="Arial"/>
              <a:cs typeface="Arial"/>
            </a:endParaRPr>
          </a:p>
          <a:p>
            <a:r>
              <a:rPr lang="en-US" sz="2000" dirty="0">
                <a:latin typeface="Arial"/>
                <a:cs typeface="Arial"/>
              </a:rPr>
              <a:t>	5 </a:t>
            </a:r>
            <a:r>
              <a:rPr lang="en-US" sz="2000" dirty="0" err="1">
                <a:latin typeface="Arial"/>
                <a:cs typeface="Arial"/>
              </a:rPr>
              <a:t>Phasen</a:t>
            </a:r>
            <a:endParaRPr lang="en-US" sz="2000" dirty="0">
              <a:latin typeface="Arial"/>
              <a:cs typeface="Arial"/>
            </a:endParaRPr>
          </a:p>
          <a:p>
            <a:endParaRPr lang="en-US" sz="2000" dirty="0">
              <a:latin typeface="Arial"/>
              <a:cs typeface="Arial"/>
            </a:endParaRPr>
          </a:p>
          <a:p>
            <a:r>
              <a:rPr lang="en-US" sz="2000" dirty="0" err="1">
                <a:latin typeface="Arial"/>
                <a:cs typeface="Arial"/>
              </a:rPr>
              <a:t>Meiose</a:t>
            </a:r>
            <a:r>
              <a:rPr lang="en-US" sz="2000" dirty="0">
                <a:latin typeface="Arial"/>
                <a:cs typeface="Arial"/>
              </a:rPr>
              <a:t> I (</a:t>
            </a:r>
            <a:r>
              <a:rPr lang="en-US" sz="2000" dirty="0" err="1">
                <a:latin typeface="Arial"/>
                <a:cs typeface="Arial"/>
              </a:rPr>
              <a:t>Reduktionsteilung</a:t>
            </a:r>
            <a:r>
              <a:rPr lang="en-US" sz="2000" dirty="0">
                <a:latin typeface="Arial"/>
                <a:cs typeface="Arial"/>
              </a:rPr>
              <a:t>)</a:t>
            </a:r>
          </a:p>
          <a:p>
            <a:r>
              <a:rPr lang="en-US" sz="2000" dirty="0">
                <a:latin typeface="Arial"/>
                <a:cs typeface="Arial"/>
              </a:rPr>
              <a:t>	</a:t>
            </a:r>
            <a:r>
              <a:rPr lang="en-US" sz="2000" dirty="0" err="1">
                <a:latin typeface="Arial"/>
                <a:cs typeface="Arial"/>
              </a:rPr>
              <a:t>Trennung</a:t>
            </a:r>
            <a:r>
              <a:rPr lang="en-US" sz="2000" dirty="0">
                <a:latin typeface="Arial"/>
                <a:cs typeface="Arial"/>
              </a:rPr>
              <a:t> der </a:t>
            </a:r>
            <a:r>
              <a:rPr lang="en-US" sz="2000" dirty="0" err="1">
                <a:latin typeface="Arial"/>
                <a:cs typeface="Arial"/>
              </a:rPr>
              <a:t>homologen</a:t>
            </a:r>
            <a:r>
              <a:rPr lang="en-US" sz="2000" dirty="0">
                <a:latin typeface="Arial"/>
                <a:cs typeface="Arial"/>
              </a:rPr>
              <a:t> </a:t>
            </a:r>
            <a:r>
              <a:rPr lang="en-US" sz="2000" dirty="0" err="1">
                <a:latin typeface="Arial"/>
                <a:cs typeface="Arial"/>
              </a:rPr>
              <a:t>Chromosomen</a:t>
            </a:r>
            <a:r>
              <a:rPr lang="en-US" sz="2000" dirty="0">
                <a:latin typeface="Arial"/>
                <a:cs typeface="Arial"/>
              </a:rPr>
              <a:t> </a:t>
            </a:r>
          </a:p>
          <a:p>
            <a:r>
              <a:rPr lang="en-US" sz="2000" dirty="0">
                <a:latin typeface="Arial"/>
                <a:cs typeface="Arial"/>
              </a:rPr>
              <a:t>	(</a:t>
            </a:r>
            <a:r>
              <a:rPr lang="en-US" sz="2000" dirty="0" err="1">
                <a:latin typeface="Arial"/>
                <a:cs typeface="Arial"/>
              </a:rPr>
              <a:t>jedes</a:t>
            </a:r>
            <a:r>
              <a:rPr lang="en-US" sz="2000" dirty="0">
                <a:latin typeface="Arial"/>
                <a:cs typeface="Arial"/>
              </a:rPr>
              <a:t> </a:t>
            </a:r>
            <a:r>
              <a:rPr lang="en-US" sz="2000" dirty="0" err="1">
                <a:latin typeface="Arial"/>
                <a:cs typeface="Arial"/>
              </a:rPr>
              <a:t>mit</a:t>
            </a:r>
            <a:r>
              <a:rPr lang="en-US" sz="2000" dirty="0">
                <a:latin typeface="Arial"/>
                <a:cs typeface="Arial"/>
              </a:rPr>
              <a:t> 2 </a:t>
            </a:r>
            <a:r>
              <a:rPr lang="en-US" sz="2000" dirty="0" err="1">
                <a:latin typeface="Arial"/>
                <a:cs typeface="Arial"/>
              </a:rPr>
              <a:t>Chromatiden</a:t>
            </a:r>
            <a:r>
              <a:rPr lang="en-US" sz="2000" dirty="0">
                <a:latin typeface="Arial"/>
                <a:cs typeface="Arial"/>
              </a:rPr>
              <a:t>)</a:t>
            </a:r>
          </a:p>
          <a:p>
            <a:endParaRPr lang="en-US" sz="2000" dirty="0">
              <a:latin typeface="Arial"/>
              <a:cs typeface="Arial"/>
            </a:endParaRPr>
          </a:p>
          <a:p>
            <a:r>
              <a:rPr lang="en-US" sz="2000" dirty="0" err="1">
                <a:latin typeface="Arial"/>
                <a:cs typeface="Arial"/>
              </a:rPr>
              <a:t>Meiose</a:t>
            </a:r>
            <a:r>
              <a:rPr lang="en-US" sz="2000" dirty="0">
                <a:latin typeface="Arial"/>
                <a:cs typeface="Arial"/>
              </a:rPr>
              <a:t> II (</a:t>
            </a:r>
            <a:r>
              <a:rPr lang="en-US" sz="2000" dirty="0" err="1">
                <a:latin typeface="Arial"/>
                <a:cs typeface="Arial"/>
              </a:rPr>
              <a:t>mitotische</a:t>
            </a:r>
            <a:r>
              <a:rPr lang="en-US" sz="2000" dirty="0">
                <a:latin typeface="Arial"/>
                <a:cs typeface="Arial"/>
              </a:rPr>
              <a:t> </a:t>
            </a:r>
            <a:r>
              <a:rPr lang="en-US" sz="2000" dirty="0" err="1">
                <a:latin typeface="Arial"/>
                <a:cs typeface="Arial"/>
              </a:rPr>
              <a:t>Teilung</a:t>
            </a:r>
            <a:r>
              <a:rPr lang="en-US" sz="2000" dirty="0">
                <a:latin typeface="Arial"/>
                <a:cs typeface="Arial"/>
              </a:rPr>
              <a:t>) </a:t>
            </a:r>
          </a:p>
          <a:p>
            <a:r>
              <a:rPr lang="en-US" sz="2000" dirty="0">
                <a:latin typeface="Arial"/>
                <a:cs typeface="Arial"/>
              </a:rPr>
              <a:t>	</a:t>
            </a:r>
            <a:r>
              <a:rPr lang="en-US" sz="2000" dirty="0" err="1">
                <a:latin typeface="Arial"/>
                <a:cs typeface="Arial"/>
              </a:rPr>
              <a:t>Trennung</a:t>
            </a:r>
            <a:r>
              <a:rPr lang="en-US" sz="2000" dirty="0">
                <a:latin typeface="Arial"/>
                <a:cs typeface="Arial"/>
              </a:rPr>
              <a:t> der </a:t>
            </a:r>
            <a:r>
              <a:rPr lang="en-US" sz="2000" dirty="0" err="1">
                <a:latin typeface="Arial"/>
                <a:cs typeface="Arial"/>
              </a:rPr>
              <a:t>Schwesterchromatiden</a:t>
            </a:r>
            <a:endParaRPr lang="en-US" sz="2000" dirty="0">
              <a:latin typeface="Arial"/>
              <a:cs typeface="Arial"/>
            </a:endParaRPr>
          </a:p>
          <a:p>
            <a:endParaRPr lang="en-US" sz="2000" dirty="0">
              <a:latin typeface="Arial"/>
              <a:cs typeface="Arial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01610" y="3727380"/>
            <a:ext cx="2514874" cy="2523823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7054109" y="5982663"/>
            <a:ext cx="192229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  <a:latin typeface="Arial"/>
                <a:cs typeface="Arial"/>
              </a:rPr>
              <a:t>Source: Society 6</a:t>
            </a:r>
          </a:p>
        </p:txBody>
      </p:sp>
    </p:spTree>
    <p:extLst>
      <p:ext uri="{BB962C8B-B14F-4D97-AF65-F5344CB8AC3E}">
        <p14:creationId xmlns:p14="http://schemas.microsoft.com/office/powerpoint/2010/main" val="2420677824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977080" y="164721"/>
            <a:ext cx="5111295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 err="1">
                <a:solidFill>
                  <a:srgbClr val="3366FF"/>
                </a:solidFill>
                <a:latin typeface="Arial"/>
                <a:cs typeface="Arial"/>
              </a:rPr>
              <a:t>Es</a:t>
            </a:r>
            <a:r>
              <a:rPr lang="en-US" sz="3200" dirty="0">
                <a:solidFill>
                  <a:srgbClr val="3366FF"/>
                </a:solidFill>
                <a:latin typeface="Arial"/>
                <a:cs typeface="Arial"/>
              </a:rPr>
              <a:t> </a:t>
            </a:r>
            <a:r>
              <a:rPr lang="en-US" sz="3200" dirty="0" err="1">
                <a:solidFill>
                  <a:srgbClr val="3366FF"/>
                </a:solidFill>
                <a:latin typeface="Arial"/>
                <a:cs typeface="Arial"/>
              </a:rPr>
              <a:t>gibt</a:t>
            </a:r>
            <a:r>
              <a:rPr lang="en-US" sz="3200" dirty="0">
                <a:solidFill>
                  <a:srgbClr val="3366FF"/>
                </a:solidFill>
                <a:latin typeface="Arial"/>
                <a:cs typeface="Arial"/>
              </a:rPr>
              <a:t> </a:t>
            </a:r>
            <a:r>
              <a:rPr lang="en-US" sz="3200" dirty="0" err="1">
                <a:solidFill>
                  <a:srgbClr val="3366FF"/>
                </a:solidFill>
                <a:latin typeface="Arial"/>
                <a:cs typeface="Arial"/>
              </a:rPr>
              <a:t>zwei</a:t>
            </a:r>
            <a:r>
              <a:rPr lang="en-US" sz="3200" dirty="0">
                <a:solidFill>
                  <a:srgbClr val="3366FF"/>
                </a:solidFill>
                <a:latin typeface="Arial"/>
                <a:cs typeface="Arial"/>
              </a:rPr>
              <a:t> </a:t>
            </a:r>
            <a:r>
              <a:rPr lang="en-US" sz="3200" dirty="0" err="1">
                <a:solidFill>
                  <a:srgbClr val="3366FF"/>
                </a:solidFill>
                <a:latin typeface="Arial"/>
                <a:cs typeface="Arial"/>
              </a:rPr>
              <a:t>Möglichkeiten</a:t>
            </a:r>
            <a:r>
              <a:rPr lang="en-US" sz="3200" dirty="0">
                <a:solidFill>
                  <a:srgbClr val="3366FF"/>
                </a:solidFill>
                <a:latin typeface="Arial"/>
                <a:cs typeface="Arial"/>
              </a:rPr>
              <a:t>, </a:t>
            </a:r>
          </a:p>
          <a:p>
            <a:pPr algn="ctr"/>
            <a:r>
              <a:rPr lang="en-US" sz="3200" dirty="0" err="1">
                <a:solidFill>
                  <a:srgbClr val="3366FF"/>
                </a:solidFill>
                <a:latin typeface="Arial"/>
                <a:cs typeface="Arial"/>
              </a:rPr>
              <a:t>für</a:t>
            </a:r>
            <a:r>
              <a:rPr lang="en-US" sz="3200" dirty="0">
                <a:solidFill>
                  <a:srgbClr val="3366FF"/>
                </a:solidFill>
                <a:latin typeface="Arial"/>
                <a:cs typeface="Arial"/>
              </a:rPr>
              <a:t> </a:t>
            </a:r>
            <a:r>
              <a:rPr lang="en-US" sz="3200" dirty="0" err="1">
                <a:solidFill>
                  <a:srgbClr val="3366FF"/>
                </a:solidFill>
                <a:latin typeface="Arial"/>
                <a:cs typeface="Arial"/>
              </a:rPr>
              <a:t>Zellen</a:t>
            </a:r>
            <a:r>
              <a:rPr lang="en-US" sz="3200" dirty="0">
                <a:solidFill>
                  <a:srgbClr val="3366FF"/>
                </a:solidFill>
                <a:latin typeface="Arial"/>
                <a:cs typeface="Arial"/>
              </a:rPr>
              <a:t> </a:t>
            </a:r>
            <a:r>
              <a:rPr lang="en-US" sz="3200" dirty="0" err="1">
                <a:solidFill>
                  <a:srgbClr val="3366FF"/>
                </a:solidFill>
                <a:latin typeface="Arial"/>
                <a:cs typeface="Arial"/>
              </a:rPr>
              <a:t>zu</a:t>
            </a:r>
            <a:r>
              <a:rPr lang="en-US" sz="3200" dirty="0">
                <a:solidFill>
                  <a:srgbClr val="3366FF"/>
                </a:solidFill>
                <a:latin typeface="Arial"/>
                <a:cs typeface="Arial"/>
              </a:rPr>
              <a:t> </a:t>
            </a:r>
            <a:r>
              <a:rPr lang="en-US" sz="3200" dirty="0" err="1">
                <a:solidFill>
                  <a:srgbClr val="3366FF"/>
                </a:solidFill>
                <a:latin typeface="Arial"/>
                <a:cs typeface="Arial"/>
              </a:rPr>
              <a:t>sterben</a:t>
            </a:r>
            <a:endParaRPr lang="en-US" sz="3200" dirty="0">
              <a:solidFill>
                <a:srgbClr val="3366FF"/>
              </a:solidFill>
              <a:latin typeface="Arial"/>
              <a:cs typeface="Arial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78496" y="3046137"/>
            <a:ext cx="4444358" cy="39703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>
                <a:latin typeface="Arial"/>
                <a:cs typeface="Arial"/>
              </a:rPr>
              <a:t>Apoptose</a:t>
            </a:r>
            <a:r>
              <a:rPr lang="en-US" b="1" dirty="0">
                <a:latin typeface="Arial"/>
                <a:cs typeface="Arial"/>
              </a:rPr>
              <a:t> </a:t>
            </a:r>
          </a:p>
          <a:p>
            <a:endParaRPr lang="en-US" dirty="0">
              <a:latin typeface="Arial"/>
              <a:cs typeface="Arial"/>
            </a:endParaRPr>
          </a:p>
          <a:p>
            <a:r>
              <a:rPr lang="en-US" dirty="0">
                <a:latin typeface="Arial"/>
                <a:cs typeface="Arial"/>
              </a:rPr>
              <a:t>= </a:t>
            </a:r>
            <a:r>
              <a:rPr lang="en-US" dirty="0" err="1">
                <a:latin typeface="Arial"/>
                <a:cs typeface="Arial"/>
              </a:rPr>
              <a:t>Programmierter</a:t>
            </a:r>
            <a:r>
              <a:rPr lang="en-US" dirty="0">
                <a:latin typeface="Arial"/>
                <a:cs typeface="Arial"/>
              </a:rPr>
              <a:t> </a:t>
            </a:r>
            <a:r>
              <a:rPr lang="en-US" dirty="0" err="1">
                <a:latin typeface="Arial"/>
                <a:cs typeface="Arial"/>
              </a:rPr>
              <a:t>Zelltod</a:t>
            </a:r>
            <a:endParaRPr lang="en-US" dirty="0">
              <a:latin typeface="Arial"/>
              <a:cs typeface="Arial"/>
            </a:endParaRPr>
          </a:p>
          <a:p>
            <a:pPr marL="285750" indent="-285750">
              <a:buFontTx/>
              <a:buChar char="-"/>
            </a:pPr>
            <a:r>
              <a:rPr lang="en-US" dirty="0" err="1">
                <a:latin typeface="Arial"/>
                <a:cs typeface="Arial"/>
              </a:rPr>
              <a:t>Zelle</a:t>
            </a:r>
            <a:r>
              <a:rPr lang="en-US" dirty="0">
                <a:latin typeface="Arial"/>
                <a:cs typeface="Arial"/>
              </a:rPr>
              <a:t> </a:t>
            </a:r>
            <a:r>
              <a:rPr lang="en-US" dirty="0" err="1">
                <a:latin typeface="Arial"/>
                <a:cs typeface="Arial"/>
              </a:rPr>
              <a:t>zerstört</a:t>
            </a:r>
            <a:r>
              <a:rPr lang="en-US" dirty="0">
                <a:latin typeface="Arial"/>
                <a:cs typeface="Arial"/>
              </a:rPr>
              <a:t> </a:t>
            </a:r>
            <a:r>
              <a:rPr lang="en-US" dirty="0" err="1">
                <a:latin typeface="Arial"/>
                <a:cs typeface="Arial"/>
              </a:rPr>
              <a:t>sich</a:t>
            </a:r>
            <a:r>
              <a:rPr lang="en-US" dirty="0">
                <a:latin typeface="Arial"/>
                <a:cs typeface="Arial"/>
              </a:rPr>
              <a:t> </a:t>
            </a:r>
            <a:r>
              <a:rPr lang="en-US" dirty="0" err="1">
                <a:latin typeface="Arial"/>
                <a:cs typeface="Arial"/>
              </a:rPr>
              <a:t>geregelt</a:t>
            </a:r>
            <a:r>
              <a:rPr lang="en-US" dirty="0">
                <a:latin typeface="Arial"/>
                <a:cs typeface="Arial"/>
              </a:rPr>
              <a:t> </a:t>
            </a:r>
            <a:r>
              <a:rPr lang="en-US" dirty="0" err="1">
                <a:latin typeface="Arial"/>
                <a:cs typeface="Arial"/>
              </a:rPr>
              <a:t>selbst</a:t>
            </a:r>
            <a:endParaRPr lang="en-US" dirty="0">
              <a:latin typeface="Arial"/>
              <a:cs typeface="Arial"/>
            </a:endParaRPr>
          </a:p>
          <a:p>
            <a:pPr marL="285750" indent="-285750">
              <a:buFontTx/>
              <a:buChar char="-"/>
            </a:pPr>
            <a:r>
              <a:rPr lang="en-US" dirty="0" err="1">
                <a:latin typeface="Arial"/>
                <a:cs typeface="Arial"/>
              </a:rPr>
              <a:t>Mechanismus</a:t>
            </a:r>
            <a:r>
              <a:rPr lang="en-US" dirty="0">
                <a:latin typeface="Arial"/>
                <a:cs typeface="Arial"/>
              </a:rPr>
              <a:t>: </a:t>
            </a:r>
            <a:r>
              <a:rPr lang="en-US" dirty="0" err="1">
                <a:latin typeface="Arial"/>
                <a:cs typeface="Arial"/>
              </a:rPr>
              <a:t>Autophagie</a:t>
            </a:r>
            <a:endParaRPr lang="en-US" dirty="0">
              <a:latin typeface="Arial"/>
              <a:cs typeface="Arial"/>
            </a:endParaRPr>
          </a:p>
          <a:p>
            <a:pPr marL="285750" indent="-285750">
              <a:buFontTx/>
              <a:buChar char="-"/>
            </a:pPr>
            <a:r>
              <a:rPr lang="en-US" dirty="0" err="1">
                <a:latin typeface="Arial"/>
                <a:cs typeface="Arial"/>
              </a:rPr>
              <a:t>Umgebendes</a:t>
            </a:r>
            <a:r>
              <a:rPr lang="en-US" dirty="0">
                <a:latin typeface="Arial"/>
                <a:cs typeface="Arial"/>
              </a:rPr>
              <a:t> </a:t>
            </a:r>
            <a:r>
              <a:rPr lang="en-US" dirty="0" err="1">
                <a:latin typeface="Arial"/>
                <a:cs typeface="Arial"/>
              </a:rPr>
              <a:t>Gewebe</a:t>
            </a:r>
            <a:r>
              <a:rPr lang="en-US" dirty="0">
                <a:latin typeface="Arial"/>
                <a:cs typeface="Arial"/>
              </a:rPr>
              <a:t> </a:t>
            </a:r>
            <a:r>
              <a:rPr lang="en-US" dirty="0" err="1">
                <a:latin typeface="Arial"/>
                <a:cs typeface="Arial"/>
              </a:rPr>
              <a:t>wird</a:t>
            </a:r>
            <a:r>
              <a:rPr lang="en-US" dirty="0">
                <a:latin typeface="Arial"/>
                <a:cs typeface="Arial"/>
              </a:rPr>
              <a:t> </a:t>
            </a:r>
            <a:r>
              <a:rPr lang="en-US" dirty="0" err="1">
                <a:latin typeface="Arial"/>
                <a:cs typeface="Arial"/>
              </a:rPr>
              <a:t>nicht</a:t>
            </a:r>
            <a:endParaRPr lang="en-US" dirty="0">
              <a:latin typeface="Arial"/>
              <a:cs typeface="Arial"/>
            </a:endParaRPr>
          </a:p>
          <a:p>
            <a:r>
              <a:rPr lang="en-US" dirty="0">
                <a:latin typeface="Arial"/>
                <a:cs typeface="Arial"/>
              </a:rPr>
              <a:t>	in </a:t>
            </a:r>
            <a:r>
              <a:rPr lang="en-US" dirty="0" err="1">
                <a:latin typeface="Arial"/>
                <a:cs typeface="Arial"/>
              </a:rPr>
              <a:t>Mitleidenschaft</a:t>
            </a:r>
            <a:r>
              <a:rPr lang="en-US" dirty="0">
                <a:latin typeface="Arial"/>
                <a:cs typeface="Arial"/>
              </a:rPr>
              <a:t> </a:t>
            </a:r>
            <a:r>
              <a:rPr lang="en-US" dirty="0" err="1">
                <a:latin typeface="Arial"/>
                <a:cs typeface="Arial"/>
              </a:rPr>
              <a:t>gezogen</a:t>
            </a:r>
            <a:endParaRPr lang="en-US" dirty="0">
              <a:latin typeface="Arial"/>
              <a:cs typeface="Arial"/>
            </a:endParaRPr>
          </a:p>
          <a:p>
            <a:pPr marL="285750" indent="-285750">
              <a:buFontTx/>
              <a:buChar char="-"/>
            </a:pPr>
            <a:endParaRPr lang="en-US" dirty="0">
              <a:latin typeface="Arial"/>
              <a:cs typeface="Arial"/>
            </a:endParaRPr>
          </a:p>
          <a:p>
            <a:r>
              <a:rPr lang="en-US" dirty="0">
                <a:latin typeface="Arial"/>
                <a:cs typeface="Arial"/>
              </a:rPr>
              <a:t>= </a:t>
            </a:r>
            <a:r>
              <a:rPr lang="en-US" i="1" dirty="0">
                <a:latin typeface="Arial"/>
                <a:cs typeface="Arial"/>
              </a:rPr>
              <a:t>Taking one for the team</a:t>
            </a:r>
            <a:r>
              <a:rPr lang="en-US" dirty="0">
                <a:latin typeface="Arial"/>
                <a:cs typeface="Arial"/>
              </a:rPr>
              <a:t>:</a:t>
            </a:r>
          </a:p>
          <a:p>
            <a:pPr marL="285750" indent="-285750">
              <a:buFontTx/>
              <a:buChar char="-"/>
            </a:pPr>
            <a:r>
              <a:rPr lang="en-US" dirty="0" err="1">
                <a:latin typeface="Arial"/>
                <a:cs typeface="Arial"/>
              </a:rPr>
              <a:t>Tod</a:t>
            </a:r>
            <a:r>
              <a:rPr lang="en-US" dirty="0">
                <a:latin typeface="Arial"/>
                <a:cs typeface="Arial"/>
              </a:rPr>
              <a:t> der </a:t>
            </a:r>
            <a:r>
              <a:rPr lang="en-US" dirty="0" err="1">
                <a:latin typeface="Arial"/>
                <a:cs typeface="Arial"/>
              </a:rPr>
              <a:t>einzelnen</a:t>
            </a:r>
            <a:r>
              <a:rPr lang="en-US" dirty="0">
                <a:latin typeface="Arial"/>
                <a:cs typeface="Arial"/>
              </a:rPr>
              <a:t> </a:t>
            </a:r>
            <a:r>
              <a:rPr lang="en-US" dirty="0" err="1">
                <a:latin typeface="Arial"/>
                <a:cs typeface="Arial"/>
              </a:rPr>
              <a:t>Zelle</a:t>
            </a:r>
            <a:r>
              <a:rPr lang="en-US" dirty="0">
                <a:latin typeface="Arial"/>
                <a:cs typeface="Arial"/>
              </a:rPr>
              <a:t> </a:t>
            </a:r>
            <a:r>
              <a:rPr lang="en-US" dirty="0" err="1">
                <a:latin typeface="Arial"/>
                <a:cs typeface="Arial"/>
              </a:rPr>
              <a:t>erhöht</a:t>
            </a:r>
            <a:r>
              <a:rPr lang="en-US" dirty="0">
                <a:latin typeface="Arial"/>
                <a:cs typeface="Arial"/>
              </a:rPr>
              <a:t> </a:t>
            </a:r>
          </a:p>
          <a:p>
            <a:r>
              <a:rPr lang="en-US" dirty="0">
                <a:latin typeface="Arial"/>
                <a:cs typeface="Arial"/>
              </a:rPr>
              <a:t>	</a:t>
            </a:r>
            <a:r>
              <a:rPr lang="en-US" dirty="0" err="1">
                <a:latin typeface="Arial"/>
                <a:cs typeface="Arial"/>
              </a:rPr>
              <a:t>Überlebenschancen</a:t>
            </a:r>
            <a:r>
              <a:rPr lang="en-US" dirty="0">
                <a:latin typeface="Arial"/>
                <a:cs typeface="Arial"/>
              </a:rPr>
              <a:t> des </a:t>
            </a:r>
            <a:r>
              <a:rPr lang="en-US" dirty="0" err="1">
                <a:latin typeface="Arial"/>
                <a:cs typeface="Arial"/>
              </a:rPr>
              <a:t>Organismus</a:t>
            </a:r>
            <a:endParaRPr lang="en-US" dirty="0">
              <a:latin typeface="Arial"/>
              <a:cs typeface="Arial"/>
            </a:endParaRPr>
          </a:p>
          <a:p>
            <a:endParaRPr lang="en-US" dirty="0">
              <a:latin typeface="Arial"/>
              <a:cs typeface="Arial"/>
            </a:endParaRPr>
          </a:p>
          <a:p>
            <a:r>
              <a:rPr lang="en-US" dirty="0" err="1">
                <a:latin typeface="Arial"/>
                <a:cs typeface="Arial"/>
              </a:rPr>
              <a:t>Zellulärer</a:t>
            </a:r>
            <a:r>
              <a:rPr lang="en-US" dirty="0">
                <a:latin typeface="Arial"/>
                <a:cs typeface="Arial"/>
              </a:rPr>
              <a:t> </a:t>
            </a:r>
            <a:r>
              <a:rPr lang="en-US" dirty="0" err="1">
                <a:latin typeface="Arial"/>
                <a:cs typeface="Arial"/>
              </a:rPr>
              <a:t>Suizid</a:t>
            </a:r>
            <a:endParaRPr lang="en-US" dirty="0">
              <a:latin typeface="Arial"/>
              <a:cs typeface="Arial"/>
            </a:endParaRPr>
          </a:p>
          <a:p>
            <a:pPr lvl="1"/>
            <a:endParaRPr lang="en-US" dirty="0">
              <a:latin typeface="Arial"/>
              <a:cs typeface="Arial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98824" y="1430551"/>
            <a:ext cx="491537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>
                <a:latin typeface="Arial"/>
                <a:cs typeface="Arial"/>
              </a:rPr>
              <a:t>Wieso</a:t>
            </a:r>
            <a:r>
              <a:rPr lang="en-US" b="1" dirty="0">
                <a:latin typeface="Arial"/>
                <a:cs typeface="Arial"/>
              </a:rPr>
              <a:t> muss </a:t>
            </a:r>
            <a:r>
              <a:rPr lang="en-US" b="1" dirty="0" err="1">
                <a:latin typeface="Arial"/>
                <a:cs typeface="Arial"/>
              </a:rPr>
              <a:t>überhaupt</a:t>
            </a:r>
            <a:r>
              <a:rPr lang="en-US" b="1" dirty="0">
                <a:latin typeface="Arial"/>
                <a:cs typeface="Arial"/>
              </a:rPr>
              <a:t> </a:t>
            </a:r>
            <a:r>
              <a:rPr lang="en-US" b="1" dirty="0" err="1">
                <a:latin typeface="Arial"/>
                <a:cs typeface="Arial"/>
              </a:rPr>
              <a:t>gestorben</a:t>
            </a:r>
            <a:r>
              <a:rPr lang="en-US" b="1" dirty="0">
                <a:latin typeface="Arial"/>
                <a:cs typeface="Arial"/>
              </a:rPr>
              <a:t> </a:t>
            </a:r>
            <a:r>
              <a:rPr lang="en-US" b="1" dirty="0" err="1">
                <a:latin typeface="Arial"/>
                <a:cs typeface="Arial"/>
              </a:rPr>
              <a:t>werden</a:t>
            </a:r>
            <a:r>
              <a:rPr lang="en-US" b="1" dirty="0">
                <a:latin typeface="Arial"/>
                <a:cs typeface="Arial"/>
              </a:rPr>
              <a:t>?</a:t>
            </a:r>
          </a:p>
          <a:p>
            <a:r>
              <a:rPr lang="en-US" dirty="0">
                <a:latin typeface="Arial"/>
                <a:cs typeface="Arial"/>
              </a:rPr>
              <a:t>	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621766" y="3046137"/>
            <a:ext cx="4583306" cy="36933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>
                <a:latin typeface="Arial"/>
                <a:cs typeface="Arial"/>
              </a:rPr>
              <a:t>Nekrose</a:t>
            </a:r>
            <a:endParaRPr lang="en-US" b="1" dirty="0">
              <a:latin typeface="Arial"/>
              <a:cs typeface="Arial"/>
            </a:endParaRPr>
          </a:p>
          <a:p>
            <a:endParaRPr lang="en-US" dirty="0">
              <a:latin typeface="Arial"/>
              <a:cs typeface="Arial"/>
            </a:endParaRPr>
          </a:p>
          <a:p>
            <a:r>
              <a:rPr lang="en-US" dirty="0">
                <a:latin typeface="Arial"/>
                <a:cs typeface="Arial"/>
              </a:rPr>
              <a:t>= </a:t>
            </a:r>
            <a:r>
              <a:rPr lang="en-US" dirty="0" err="1">
                <a:latin typeface="Arial"/>
                <a:cs typeface="Arial"/>
              </a:rPr>
              <a:t>Pathologischer</a:t>
            </a:r>
            <a:r>
              <a:rPr lang="en-US" dirty="0">
                <a:latin typeface="Arial"/>
                <a:cs typeface="Arial"/>
              </a:rPr>
              <a:t> </a:t>
            </a:r>
            <a:r>
              <a:rPr lang="en-US" dirty="0" err="1">
                <a:latin typeface="Arial"/>
                <a:cs typeface="Arial"/>
              </a:rPr>
              <a:t>Zelluntergang</a:t>
            </a:r>
            <a:endParaRPr lang="en-US" dirty="0">
              <a:latin typeface="Arial"/>
              <a:cs typeface="Arial"/>
            </a:endParaRPr>
          </a:p>
          <a:p>
            <a:pPr marL="285750" indent="-285750">
              <a:buFontTx/>
              <a:buChar char="-"/>
            </a:pPr>
            <a:r>
              <a:rPr lang="en-US" dirty="0" err="1">
                <a:latin typeface="Arial"/>
                <a:cs typeface="Arial"/>
              </a:rPr>
              <a:t>Tod</a:t>
            </a:r>
            <a:r>
              <a:rPr lang="en-US" dirty="0">
                <a:latin typeface="Arial"/>
                <a:cs typeface="Arial"/>
              </a:rPr>
              <a:t> </a:t>
            </a:r>
            <a:r>
              <a:rPr lang="en-US" dirty="0" err="1">
                <a:latin typeface="Arial"/>
                <a:cs typeface="Arial"/>
              </a:rPr>
              <a:t>durch</a:t>
            </a:r>
            <a:r>
              <a:rPr lang="en-US" dirty="0">
                <a:latin typeface="Arial"/>
                <a:cs typeface="Arial"/>
              </a:rPr>
              <a:t> </a:t>
            </a:r>
            <a:r>
              <a:rPr lang="en-US" dirty="0" err="1">
                <a:latin typeface="Arial"/>
                <a:cs typeface="Arial"/>
              </a:rPr>
              <a:t>äussere</a:t>
            </a:r>
            <a:r>
              <a:rPr lang="en-US" dirty="0">
                <a:latin typeface="Arial"/>
                <a:cs typeface="Arial"/>
              </a:rPr>
              <a:t> </a:t>
            </a:r>
            <a:r>
              <a:rPr lang="en-US" dirty="0" err="1">
                <a:latin typeface="Arial"/>
                <a:cs typeface="Arial"/>
              </a:rPr>
              <a:t>Schädigung</a:t>
            </a:r>
            <a:endParaRPr lang="en-US" dirty="0">
              <a:latin typeface="Arial"/>
              <a:cs typeface="Arial"/>
            </a:endParaRPr>
          </a:p>
          <a:p>
            <a:r>
              <a:rPr lang="en-US" dirty="0">
                <a:latin typeface="Arial"/>
                <a:cs typeface="Arial"/>
              </a:rPr>
              <a:t>	(</a:t>
            </a:r>
            <a:r>
              <a:rPr lang="en-US" dirty="0" err="1">
                <a:latin typeface="Arial"/>
                <a:cs typeface="Arial"/>
              </a:rPr>
              <a:t>Verletzung</a:t>
            </a:r>
            <a:r>
              <a:rPr lang="en-US" dirty="0">
                <a:latin typeface="Arial"/>
                <a:cs typeface="Arial"/>
              </a:rPr>
              <a:t>, </a:t>
            </a:r>
            <a:r>
              <a:rPr lang="en-US" dirty="0" err="1">
                <a:latin typeface="Arial"/>
                <a:cs typeface="Arial"/>
              </a:rPr>
              <a:t>Infektion</a:t>
            </a:r>
            <a:r>
              <a:rPr lang="en-US" dirty="0">
                <a:latin typeface="Arial"/>
                <a:cs typeface="Arial"/>
              </a:rPr>
              <a:t>, </a:t>
            </a:r>
            <a:r>
              <a:rPr lang="en-US" dirty="0" err="1">
                <a:latin typeface="Arial"/>
                <a:cs typeface="Arial"/>
              </a:rPr>
              <a:t>Vergiftung</a:t>
            </a:r>
            <a:r>
              <a:rPr lang="mr-IN" dirty="0">
                <a:latin typeface="Arial"/>
                <a:cs typeface="Arial"/>
              </a:rPr>
              <a:t>…</a:t>
            </a:r>
            <a:r>
              <a:rPr lang="de-CH" dirty="0">
                <a:latin typeface="Arial"/>
                <a:cs typeface="Arial"/>
              </a:rPr>
              <a:t>)</a:t>
            </a:r>
          </a:p>
          <a:p>
            <a:pPr marL="285750" indent="-285750">
              <a:buFontTx/>
              <a:buChar char="-"/>
            </a:pPr>
            <a:r>
              <a:rPr lang="de-CH" dirty="0">
                <a:latin typeface="Arial"/>
                <a:cs typeface="Arial"/>
              </a:rPr>
              <a:t>Entzündung des umgebenden Gewebes</a:t>
            </a:r>
          </a:p>
          <a:p>
            <a:pPr marL="285750" indent="-285750">
              <a:buFontTx/>
              <a:buChar char="-"/>
            </a:pPr>
            <a:endParaRPr lang="de-CH" dirty="0">
              <a:latin typeface="Arial"/>
              <a:cs typeface="Arial"/>
            </a:endParaRPr>
          </a:p>
          <a:p>
            <a:endParaRPr lang="de-CH" dirty="0">
              <a:latin typeface="Arial"/>
              <a:cs typeface="Arial"/>
            </a:endParaRPr>
          </a:p>
          <a:p>
            <a:endParaRPr lang="de-CH" dirty="0">
              <a:latin typeface="Arial"/>
              <a:cs typeface="Arial"/>
            </a:endParaRPr>
          </a:p>
          <a:p>
            <a:endParaRPr lang="de-CH" dirty="0">
              <a:latin typeface="Arial"/>
              <a:cs typeface="Arial"/>
            </a:endParaRPr>
          </a:p>
          <a:p>
            <a:endParaRPr lang="de-CH" dirty="0">
              <a:latin typeface="Arial"/>
              <a:cs typeface="Arial"/>
            </a:endParaRPr>
          </a:p>
          <a:p>
            <a:endParaRPr lang="de-CH" dirty="0">
              <a:latin typeface="Arial"/>
              <a:cs typeface="Arial"/>
            </a:endParaRPr>
          </a:p>
          <a:p>
            <a:r>
              <a:rPr lang="en-US" dirty="0" err="1">
                <a:latin typeface="Arial"/>
                <a:cs typeface="Arial"/>
              </a:rPr>
              <a:t>Zellulärer</a:t>
            </a:r>
            <a:r>
              <a:rPr lang="en-US" dirty="0">
                <a:latin typeface="Arial"/>
                <a:cs typeface="Arial"/>
              </a:rPr>
              <a:t> </a:t>
            </a:r>
            <a:r>
              <a:rPr lang="en-US" dirty="0" err="1">
                <a:latin typeface="Arial"/>
                <a:cs typeface="Arial"/>
              </a:rPr>
              <a:t>Tod</a:t>
            </a:r>
            <a:r>
              <a:rPr lang="en-US" dirty="0">
                <a:latin typeface="Arial"/>
                <a:cs typeface="Arial"/>
              </a:rPr>
              <a:t> </a:t>
            </a:r>
            <a:r>
              <a:rPr lang="en-US" dirty="0" err="1">
                <a:latin typeface="Arial"/>
                <a:cs typeface="Arial"/>
              </a:rPr>
              <a:t>durch</a:t>
            </a:r>
            <a:r>
              <a:rPr lang="en-US" dirty="0">
                <a:latin typeface="Arial"/>
                <a:cs typeface="Arial"/>
              </a:rPr>
              <a:t> </a:t>
            </a:r>
            <a:r>
              <a:rPr lang="en-US" dirty="0" err="1">
                <a:latin typeface="Arial"/>
                <a:cs typeface="Arial"/>
              </a:rPr>
              <a:t>Unfall</a:t>
            </a:r>
            <a:endParaRPr lang="en-US" dirty="0">
              <a:latin typeface="Arial"/>
              <a:cs typeface="Arial"/>
            </a:endParaRPr>
          </a:p>
        </p:txBody>
      </p:sp>
      <p:sp>
        <p:nvSpPr>
          <p:cNvPr id="7" name="TextBox 6"/>
          <p:cNvSpPr txBox="1"/>
          <p:nvPr/>
        </p:nvSpPr>
        <p:spPr>
          <a:xfrm rot="19776403">
            <a:off x="6063824" y="1291354"/>
            <a:ext cx="243275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i="1" dirty="0" err="1">
                <a:latin typeface="Apple Chancery"/>
                <a:cs typeface="Apple Chancery"/>
              </a:rPr>
              <a:t>Mit</a:t>
            </a:r>
            <a:r>
              <a:rPr lang="en-US" i="1" dirty="0">
                <a:latin typeface="Apple Chancery"/>
                <a:cs typeface="Apple Chancery"/>
              </a:rPr>
              <a:t> der </a:t>
            </a:r>
            <a:r>
              <a:rPr lang="en-US" i="1" dirty="0" err="1">
                <a:latin typeface="Apple Chancery"/>
                <a:cs typeface="Apple Chancery"/>
              </a:rPr>
              <a:t>Vielzelligkeit</a:t>
            </a:r>
            <a:r>
              <a:rPr lang="en-US" i="1" dirty="0">
                <a:latin typeface="Apple Chancery"/>
                <a:cs typeface="Apple Chancery"/>
              </a:rPr>
              <a:t> </a:t>
            </a:r>
          </a:p>
          <a:p>
            <a:pPr algn="ctr"/>
            <a:r>
              <a:rPr lang="en-US" i="1" dirty="0" err="1">
                <a:latin typeface="Apple Chancery"/>
                <a:cs typeface="Apple Chancery"/>
              </a:rPr>
              <a:t>trat</a:t>
            </a:r>
            <a:r>
              <a:rPr lang="en-US" i="1" dirty="0">
                <a:latin typeface="Apple Chancery"/>
                <a:cs typeface="Apple Chancery"/>
              </a:rPr>
              <a:t> der </a:t>
            </a:r>
            <a:r>
              <a:rPr lang="en-US" i="1" dirty="0" err="1">
                <a:latin typeface="Apple Chancery"/>
                <a:cs typeface="Apple Chancery"/>
              </a:rPr>
              <a:t>Tod</a:t>
            </a:r>
            <a:r>
              <a:rPr lang="en-US" i="1" dirty="0">
                <a:latin typeface="Apple Chancery"/>
                <a:cs typeface="Apple Chancery"/>
              </a:rPr>
              <a:t> ins </a:t>
            </a:r>
            <a:r>
              <a:rPr lang="en-US" i="1" dirty="0" err="1">
                <a:latin typeface="Apple Chancery"/>
                <a:cs typeface="Apple Chancery"/>
              </a:rPr>
              <a:t>Leben</a:t>
            </a:r>
            <a:endParaRPr lang="en-US" dirty="0">
              <a:latin typeface="Apple Chancery"/>
              <a:cs typeface="Apple Chancery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90947" y="1924607"/>
            <a:ext cx="589393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>
                <a:latin typeface="Arial"/>
                <a:cs typeface="Arial"/>
              </a:rPr>
              <a:t>Spezialisierung</a:t>
            </a:r>
            <a:r>
              <a:rPr lang="en-US" dirty="0">
                <a:latin typeface="Arial"/>
                <a:cs typeface="Arial"/>
              </a:rPr>
              <a:t>: </a:t>
            </a:r>
            <a:r>
              <a:rPr lang="en-US" dirty="0" err="1">
                <a:latin typeface="Arial"/>
                <a:cs typeface="Arial"/>
              </a:rPr>
              <a:t>Zellen</a:t>
            </a:r>
            <a:r>
              <a:rPr lang="en-US" dirty="0">
                <a:latin typeface="Arial"/>
                <a:cs typeface="Arial"/>
              </a:rPr>
              <a:t> </a:t>
            </a:r>
            <a:r>
              <a:rPr lang="en-US" dirty="0" err="1">
                <a:latin typeface="Arial"/>
                <a:cs typeface="Arial"/>
              </a:rPr>
              <a:t>sind</a:t>
            </a:r>
            <a:r>
              <a:rPr lang="en-US" dirty="0">
                <a:latin typeface="Arial"/>
                <a:cs typeface="Arial"/>
              </a:rPr>
              <a:t> </a:t>
            </a:r>
            <a:r>
              <a:rPr lang="en-US" dirty="0" err="1">
                <a:latin typeface="Arial"/>
                <a:cs typeface="Arial"/>
              </a:rPr>
              <a:t>nicht</a:t>
            </a:r>
            <a:r>
              <a:rPr lang="en-US" dirty="0">
                <a:latin typeface="Arial"/>
                <a:cs typeface="Arial"/>
              </a:rPr>
              <a:t> </a:t>
            </a:r>
            <a:r>
              <a:rPr lang="en-US" dirty="0" err="1">
                <a:latin typeface="Arial"/>
                <a:cs typeface="Arial"/>
              </a:rPr>
              <a:t>mehr</a:t>
            </a:r>
            <a:r>
              <a:rPr lang="en-US" dirty="0">
                <a:latin typeface="Arial"/>
                <a:cs typeface="Arial"/>
              </a:rPr>
              <a:t> </a:t>
            </a:r>
            <a:r>
              <a:rPr lang="en-US" dirty="0" err="1">
                <a:latin typeface="Arial"/>
                <a:cs typeface="Arial"/>
              </a:rPr>
              <a:t>alle</a:t>
            </a:r>
            <a:r>
              <a:rPr lang="en-US" dirty="0">
                <a:latin typeface="Arial"/>
                <a:cs typeface="Arial"/>
              </a:rPr>
              <a:t> omnipotent</a:t>
            </a:r>
          </a:p>
          <a:p>
            <a:r>
              <a:rPr lang="en-US" dirty="0">
                <a:latin typeface="Arial"/>
                <a:cs typeface="Arial"/>
              </a:rPr>
              <a:t>Die </a:t>
            </a:r>
            <a:r>
              <a:rPr lang="en-US" dirty="0" err="1">
                <a:latin typeface="Arial"/>
                <a:cs typeface="Arial"/>
              </a:rPr>
              <a:t>meisten</a:t>
            </a:r>
            <a:r>
              <a:rPr lang="en-US" dirty="0">
                <a:latin typeface="Arial"/>
                <a:cs typeface="Arial"/>
              </a:rPr>
              <a:t> </a:t>
            </a:r>
            <a:r>
              <a:rPr lang="en-US" dirty="0" err="1">
                <a:latin typeface="Arial"/>
                <a:cs typeface="Arial"/>
              </a:rPr>
              <a:t>Organismen</a:t>
            </a:r>
            <a:r>
              <a:rPr lang="en-US" dirty="0">
                <a:latin typeface="Arial"/>
                <a:cs typeface="Arial"/>
              </a:rPr>
              <a:t> </a:t>
            </a:r>
            <a:r>
              <a:rPr lang="en-US" dirty="0" err="1">
                <a:latin typeface="Arial"/>
                <a:cs typeface="Arial"/>
              </a:rPr>
              <a:t>können</a:t>
            </a:r>
            <a:r>
              <a:rPr lang="en-US" dirty="0">
                <a:latin typeface="Arial"/>
                <a:cs typeface="Arial"/>
              </a:rPr>
              <a:t> </a:t>
            </a:r>
            <a:r>
              <a:rPr lang="en-US" dirty="0" err="1">
                <a:latin typeface="Arial"/>
                <a:cs typeface="Arial"/>
              </a:rPr>
              <a:t>sich</a:t>
            </a:r>
            <a:r>
              <a:rPr lang="en-US" dirty="0">
                <a:latin typeface="Arial"/>
                <a:cs typeface="Arial"/>
              </a:rPr>
              <a:t> </a:t>
            </a:r>
            <a:r>
              <a:rPr lang="en-US" dirty="0" err="1">
                <a:latin typeface="Arial"/>
                <a:cs typeface="Arial"/>
              </a:rPr>
              <a:t>nicht</a:t>
            </a:r>
            <a:r>
              <a:rPr lang="en-US" dirty="0">
                <a:latin typeface="Arial"/>
                <a:cs typeface="Arial"/>
              </a:rPr>
              <a:t> </a:t>
            </a:r>
            <a:r>
              <a:rPr lang="en-US" dirty="0" err="1">
                <a:latin typeface="Arial"/>
                <a:cs typeface="Arial"/>
              </a:rPr>
              <a:t>klonen</a:t>
            </a:r>
            <a:endParaRPr lang="en-US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3557461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7" grpId="0"/>
      <p:bldP spid="8" grpId="0"/>
    </p:bld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356572" y="107001"/>
            <a:ext cx="2352327" cy="1077218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3200" dirty="0">
                <a:solidFill>
                  <a:srgbClr val="3366FF"/>
                </a:solidFill>
                <a:latin typeface="Arial"/>
                <a:cs typeface="Arial"/>
              </a:rPr>
              <a:t>1. </a:t>
            </a:r>
            <a:r>
              <a:rPr lang="en-US" sz="3200" dirty="0" err="1">
                <a:solidFill>
                  <a:srgbClr val="3366FF"/>
                </a:solidFill>
                <a:latin typeface="Arial"/>
                <a:cs typeface="Arial"/>
              </a:rPr>
              <a:t>Apoptose</a:t>
            </a:r>
            <a:endParaRPr lang="en-US" sz="3200" dirty="0">
              <a:solidFill>
                <a:srgbClr val="3366FF"/>
              </a:solidFill>
              <a:latin typeface="Arial"/>
              <a:cs typeface="Arial"/>
            </a:endParaRPr>
          </a:p>
          <a:p>
            <a:pPr algn="ctr"/>
            <a:endParaRPr lang="en-US" sz="3200" dirty="0">
              <a:solidFill>
                <a:srgbClr val="3366FF"/>
              </a:solidFill>
              <a:latin typeface="Arial"/>
              <a:cs typeface="Arial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98824" y="922182"/>
            <a:ext cx="8097088" cy="31393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US" dirty="0" err="1">
                <a:latin typeface="Arial"/>
                <a:cs typeface="Arial"/>
              </a:rPr>
              <a:t>Wichtiger</a:t>
            </a:r>
            <a:r>
              <a:rPr lang="en-US" dirty="0">
                <a:latin typeface="Arial"/>
                <a:cs typeface="Arial"/>
              </a:rPr>
              <a:t> </a:t>
            </a:r>
            <a:r>
              <a:rPr lang="en-US" dirty="0" err="1">
                <a:latin typeface="Arial"/>
                <a:cs typeface="Arial"/>
              </a:rPr>
              <a:t>Prozess</a:t>
            </a:r>
            <a:r>
              <a:rPr lang="en-US" dirty="0">
                <a:latin typeface="Arial"/>
                <a:cs typeface="Arial"/>
              </a:rPr>
              <a:t> in der </a:t>
            </a:r>
            <a:r>
              <a:rPr lang="en-US" dirty="0" err="1">
                <a:latin typeface="Arial"/>
                <a:cs typeface="Arial"/>
              </a:rPr>
              <a:t>Entwicklung</a:t>
            </a:r>
            <a:r>
              <a:rPr lang="en-US" dirty="0">
                <a:latin typeface="Arial"/>
                <a:cs typeface="Arial"/>
              </a:rPr>
              <a:t> / </a:t>
            </a:r>
            <a:r>
              <a:rPr lang="en-US" dirty="0" err="1">
                <a:latin typeface="Arial"/>
                <a:cs typeface="Arial"/>
              </a:rPr>
              <a:t>Erhaltung</a:t>
            </a:r>
            <a:r>
              <a:rPr lang="en-US" dirty="0">
                <a:latin typeface="Arial"/>
                <a:cs typeface="Arial"/>
              </a:rPr>
              <a:t> </a:t>
            </a:r>
            <a:r>
              <a:rPr lang="en-US" dirty="0" err="1">
                <a:latin typeface="Arial"/>
                <a:cs typeface="Arial"/>
              </a:rPr>
              <a:t>mehrzelliger</a:t>
            </a:r>
            <a:r>
              <a:rPr lang="en-US" dirty="0">
                <a:latin typeface="Arial"/>
                <a:cs typeface="Arial"/>
              </a:rPr>
              <a:t> </a:t>
            </a:r>
            <a:r>
              <a:rPr lang="en-US" dirty="0" err="1">
                <a:latin typeface="Arial"/>
                <a:cs typeface="Arial"/>
              </a:rPr>
              <a:t>Organismen</a:t>
            </a:r>
            <a:endParaRPr lang="en-US" dirty="0">
              <a:latin typeface="Arial"/>
              <a:cs typeface="Arial"/>
            </a:endParaRPr>
          </a:p>
          <a:p>
            <a:pPr marL="285750" indent="-285750">
              <a:buFontTx/>
              <a:buChar char="-"/>
            </a:pPr>
            <a:endParaRPr lang="en-US" dirty="0">
              <a:latin typeface="Arial"/>
              <a:cs typeface="Arial"/>
            </a:endParaRPr>
          </a:p>
          <a:p>
            <a:r>
              <a:rPr lang="en-US" i="1" dirty="0" err="1">
                <a:latin typeface="Arial"/>
                <a:cs typeface="Arial"/>
              </a:rPr>
              <a:t>Ablauf</a:t>
            </a:r>
            <a:r>
              <a:rPr lang="en-US" i="1" dirty="0">
                <a:latin typeface="Arial"/>
                <a:cs typeface="Arial"/>
              </a:rPr>
              <a:t>:</a:t>
            </a:r>
          </a:p>
          <a:p>
            <a:pPr marL="285750" indent="-285750">
              <a:buFontTx/>
              <a:buChar char="-"/>
            </a:pPr>
            <a:r>
              <a:rPr lang="en-US" dirty="0" err="1">
                <a:latin typeface="Arial"/>
                <a:cs typeface="Arial"/>
              </a:rPr>
              <a:t>Zelle</a:t>
            </a:r>
            <a:r>
              <a:rPr lang="en-US" dirty="0">
                <a:latin typeface="Arial"/>
                <a:cs typeface="Arial"/>
              </a:rPr>
              <a:t> </a:t>
            </a:r>
            <a:r>
              <a:rPr lang="en-US" dirty="0" err="1">
                <a:latin typeface="Arial"/>
                <a:cs typeface="Arial"/>
              </a:rPr>
              <a:t>schrumpft</a:t>
            </a:r>
            <a:endParaRPr lang="en-US" dirty="0">
              <a:latin typeface="Arial"/>
              <a:cs typeface="Arial"/>
            </a:endParaRPr>
          </a:p>
          <a:p>
            <a:pPr marL="285750" indent="-285750">
              <a:buFontTx/>
              <a:buChar char="-"/>
            </a:pPr>
            <a:r>
              <a:rPr lang="en-US" dirty="0">
                <a:latin typeface="Arial"/>
                <a:cs typeface="Arial"/>
              </a:rPr>
              <a:t>DNA </a:t>
            </a:r>
            <a:r>
              <a:rPr lang="en-US" dirty="0" err="1">
                <a:latin typeface="Arial"/>
                <a:cs typeface="Arial"/>
              </a:rPr>
              <a:t>wird</a:t>
            </a:r>
            <a:r>
              <a:rPr lang="en-US" dirty="0">
                <a:latin typeface="Arial"/>
                <a:cs typeface="Arial"/>
              </a:rPr>
              <a:t> </a:t>
            </a:r>
            <a:r>
              <a:rPr lang="en-US" dirty="0" err="1">
                <a:latin typeface="Arial"/>
                <a:cs typeface="Arial"/>
              </a:rPr>
              <a:t>durch</a:t>
            </a:r>
            <a:r>
              <a:rPr lang="en-US" dirty="0">
                <a:latin typeface="Arial"/>
                <a:cs typeface="Arial"/>
              </a:rPr>
              <a:t> </a:t>
            </a:r>
            <a:r>
              <a:rPr lang="en-US" dirty="0" err="1">
                <a:latin typeface="Arial"/>
                <a:cs typeface="Arial"/>
              </a:rPr>
              <a:t>Endonukleasen</a:t>
            </a:r>
            <a:r>
              <a:rPr lang="en-US" dirty="0">
                <a:latin typeface="Arial"/>
                <a:cs typeface="Arial"/>
              </a:rPr>
              <a:t> in </a:t>
            </a:r>
            <a:r>
              <a:rPr lang="en-US" dirty="0" err="1">
                <a:latin typeface="Arial"/>
                <a:cs typeface="Arial"/>
              </a:rPr>
              <a:t>kurze</a:t>
            </a:r>
            <a:r>
              <a:rPr lang="en-US" dirty="0">
                <a:latin typeface="Arial"/>
                <a:cs typeface="Arial"/>
              </a:rPr>
              <a:t> </a:t>
            </a:r>
            <a:r>
              <a:rPr lang="en-US" dirty="0" err="1">
                <a:latin typeface="Arial"/>
                <a:cs typeface="Arial"/>
              </a:rPr>
              <a:t>Stücke</a:t>
            </a:r>
            <a:r>
              <a:rPr lang="en-US" dirty="0">
                <a:latin typeface="Arial"/>
                <a:cs typeface="Arial"/>
              </a:rPr>
              <a:t> </a:t>
            </a:r>
            <a:r>
              <a:rPr lang="en-US" dirty="0" err="1">
                <a:latin typeface="Arial"/>
                <a:cs typeface="Arial"/>
              </a:rPr>
              <a:t>zerlegt</a:t>
            </a:r>
            <a:endParaRPr lang="en-US" dirty="0">
              <a:latin typeface="Arial"/>
              <a:cs typeface="Arial"/>
            </a:endParaRPr>
          </a:p>
          <a:p>
            <a:pPr marL="285750" indent="-285750">
              <a:buFontTx/>
              <a:buChar char="-"/>
            </a:pPr>
            <a:r>
              <a:rPr lang="en-US" dirty="0" err="1">
                <a:latin typeface="Arial"/>
                <a:cs typeface="Arial"/>
              </a:rPr>
              <a:t>Zerfallen</a:t>
            </a:r>
            <a:r>
              <a:rPr lang="en-US" dirty="0">
                <a:latin typeface="Arial"/>
                <a:cs typeface="Arial"/>
              </a:rPr>
              <a:t> der </a:t>
            </a:r>
            <a:r>
              <a:rPr lang="en-US" dirty="0" err="1">
                <a:latin typeface="Arial"/>
                <a:cs typeface="Arial"/>
              </a:rPr>
              <a:t>Zelle</a:t>
            </a:r>
            <a:r>
              <a:rPr lang="en-US" dirty="0">
                <a:latin typeface="Arial"/>
                <a:cs typeface="Arial"/>
              </a:rPr>
              <a:t> in </a:t>
            </a:r>
            <a:r>
              <a:rPr lang="en-US" dirty="0" err="1">
                <a:latin typeface="Arial"/>
                <a:cs typeface="Arial"/>
              </a:rPr>
              <a:t>Vesikel</a:t>
            </a:r>
            <a:endParaRPr lang="en-US" dirty="0">
              <a:latin typeface="Arial"/>
              <a:cs typeface="Arial"/>
            </a:endParaRPr>
          </a:p>
          <a:p>
            <a:pPr marL="285750" indent="-285750">
              <a:buFontTx/>
              <a:buChar char="-"/>
            </a:pPr>
            <a:r>
              <a:rPr lang="en-US" dirty="0" err="1">
                <a:latin typeface="Arial"/>
                <a:cs typeface="Arial"/>
              </a:rPr>
              <a:t>Endocytose</a:t>
            </a:r>
            <a:r>
              <a:rPr lang="en-US" dirty="0">
                <a:latin typeface="Arial"/>
                <a:cs typeface="Arial"/>
              </a:rPr>
              <a:t> </a:t>
            </a:r>
            <a:r>
              <a:rPr lang="en-US" dirty="0" err="1">
                <a:latin typeface="Arial"/>
                <a:cs typeface="Arial"/>
              </a:rPr>
              <a:t>durch</a:t>
            </a:r>
            <a:r>
              <a:rPr lang="en-US" dirty="0">
                <a:latin typeface="Arial"/>
                <a:cs typeface="Arial"/>
              </a:rPr>
              <a:t> </a:t>
            </a:r>
            <a:r>
              <a:rPr lang="en-US" dirty="0" err="1">
                <a:latin typeface="Arial"/>
                <a:cs typeface="Arial"/>
              </a:rPr>
              <a:t>Makrophagen</a:t>
            </a:r>
            <a:endParaRPr lang="en-US" dirty="0">
              <a:latin typeface="Arial"/>
              <a:cs typeface="Arial"/>
            </a:endParaRPr>
          </a:p>
          <a:p>
            <a:pPr marL="285750" indent="-285750">
              <a:buFontTx/>
              <a:buChar char="-"/>
            </a:pPr>
            <a:endParaRPr lang="en-US" dirty="0">
              <a:latin typeface="Arial"/>
              <a:cs typeface="Arial"/>
            </a:endParaRPr>
          </a:p>
          <a:p>
            <a:pPr marL="285750" indent="-285750">
              <a:buFontTx/>
              <a:buChar char="-"/>
            </a:pPr>
            <a:r>
              <a:rPr lang="en-US" dirty="0" err="1">
                <a:latin typeface="Arial"/>
                <a:cs typeface="Arial"/>
              </a:rPr>
              <a:t>Membranbegrenzte</a:t>
            </a:r>
            <a:r>
              <a:rPr lang="en-US" dirty="0">
                <a:latin typeface="Arial"/>
                <a:cs typeface="Arial"/>
              </a:rPr>
              <a:t> </a:t>
            </a:r>
            <a:r>
              <a:rPr lang="en-US" dirty="0" err="1">
                <a:latin typeface="Arial"/>
                <a:cs typeface="Arial"/>
              </a:rPr>
              <a:t>Apoptosekörper</a:t>
            </a:r>
            <a:r>
              <a:rPr lang="en-US" dirty="0">
                <a:latin typeface="Arial"/>
                <a:cs typeface="Arial"/>
              </a:rPr>
              <a:t> </a:t>
            </a:r>
            <a:r>
              <a:rPr lang="en-US" dirty="0" err="1">
                <a:latin typeface="Arial"/>
                <a:cs typeface="Arial"/>
              </a:rPr>
              <a:t>verhindern</a:t>
            </a:r>
            <a:r>
              <a:rPr lang="en-US" dirty="0">
                <a:latin typeface="Arial"/>
                <a:cs typeface="Arial"/>
              </a:rPr>
              <a:t> </a:t>
            </a:r>
            <a:r>
              <a:rPr lang="en-US" dirty="0" err="1">
                <a:latin typeface="Arial"/>
                <a:cs typeface="Arial"/>
              </a:rPr>
              <a:t>Entzündung</a:t>
            </a:r>
            <a:endParaRPr lang="en-US" dirty="0">
              <a:latin typeface="Arial"/>
              <a:cs typeface="Arial"/>
            </a:endParaRPr>
          </a:p>
          <a:p>
            <a:pPr marL="285750" indent="-285750">
              <a:buFontTx/>
              <a:buChar char="-"/>
            </a:pPr>
            <a:endParaRPr lang="en-US" dirty="0">
              <a:latin typeface="Arial"/>
              <a:cs typeface="Arial"/>
            </a:endParaRPr>
          </a:p>
          <a:p>
            <a:pPr lvl="1"/>
            <a:endParaRPr lang="en-US" dirty="0">
              <a:latin typeface="Arial"/>
              <a:cs typeface="Arial"/>
            </a:endParaRPr>
          </a:p>
        </p:txBody>
      </p:sp>
      <p:pic>
        <p:nvPicPr>
          <p:cNvPr id="5" name="Picture 4" descr="apopotse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544942"/>
            <a:ext cx="9144000" cy="16378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6124647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6982" y="543047"/>
            <a:ext cx="8342677" cy="608818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924629" y="88900"/>
            <a:ext cx="7187384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 err="1">
                <a:solidFill>
                  <a:srgbClr val="3366FF"/>
                </a:solidFill>
                <a:latin typeface="Arial"/>
                <a:cs typeface="Arial"/>
              </a:rPr>
              <a:t>Ablauf</a:t>
            </a:r>
            <a:r>
              <a:rPr lang="en-US" sz="3200" dirty="0">
                <a:solidFill>
                  <a:srgbClr val="3366FF"/>
                </a:solidFill>
                <a:latin typeface="Arial"/>
                <a:cs typeface="Arial"/>
              </a:rPr>
              <a:t> der                            </a:t>
            </a:r>
            <a:r>
              <a:rPr lang="en-US" sz="3200" dirty="0" err="1">
                <a:solidFill>
                  <a:srgbClr val="3366FF"/>
                </a:solidFill>
                <a:latin typeface="Arial"/>
                <a:cs typeface="Arial"/>
              </a:rPr>
              <a:t>Apopotose</a:t>
            </a:r>
            <a:endParaRPr lang="en-US" sz="3200" dirty="0">
              <a:solidFill>
                <a:srgbClr val="3366FF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277192240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35496" y="133046"/>
            <a:ext cx="868704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rgbClr val="3366FF"/>
                </a:solidFill>
                <a:latin typeface="Arial"/>
                <a:cs typeface="Arial"/>
              </a:rPr>
              <a:t>Die </a:t>
            </a:r>
            <a:r>
              <a:rPr lang="en-US" sz="2800" dirty="0" err="1">
                <a:solidFill>
                  <a:srgbClr val="3366FF"/>
                </a:solidFill>
                <a:latin typeface="Arial"/>
                <a:cs typeface="Arial"/>
              </a:rPr>
              <a:t>Apoptosekaskade</a:t>
            </a:r>
            <a:r>
              <a:rPr lang="en-US" sz="2800" dirty="0">
                <a:solidFill>
                  <a:srgbClr val="3366FF"/>
                </a:solidFill>
                <a:latin typeface="Arial"/>
                <a:cs typeface="Arial"/>
              </a:rPr>
              <a:t> </a:t>
            </a:r>
            <a:r>
              <a:rPr lang="en-US" sz="2800" dirty="0" err="1">
                <a:solidFill>
                  <a:srgbClr val="3366FF"/>
                </a:solidFill>
                <a:latin typeface="Arial"/>
                <a:cs typeface="Arial"/>
              </a:rPr>
              <a:t>wird</a:t>
            </a:r>
            <a:r>
              <a:rPr lang="en-US" sz="2800" dirty="0">
                <a:solidFill>
                  <a:srgbClr val="3366FF"/>
                </a:solidFill>
                <a:latin typeface="Arial"/>
                <a:cs typeface="Arial"/>
              </a:rPr>
              <a:t> </a:t>
            </a:r>
            <a:r>
              <a:rPr lang="en-US" sz="2800" dirty="0" err="1">
                <a:solidFill>
                  <a:srgbClr val="3366FF"/>
                </a:solidFill>
                <a:latin typeface="Arial"/>
                <a:cs typeface="Arial"/>
              </a:rPr>
              <a:t>durch</a:t>
            </a:r>
            <a:r>
              <a:rPr lang="en-US" sz="2800" dirty="0">
                <a:solidFill>
                  <a:srgbClr val="3366FF"/>
                </a:solidFill>
                <a:latin typeface="Arial"/>
                <a:cs typeface="Arial"/>
              </a:rPr>
              <a:t> </a:t>
            </a:r>
            <a:r>
              <a:rPr lang="en-US" sz="2800" dirty="0" err="1">
                <a:solidFill>
                  <a:srgbClr val="3366FF"/>
                </a:solidFill>
                <a:latin typeface="Arial"/>
                <a:cs typeface="Arial"/>
              </a:rPr>
              <a:t>Caspasen</a:t>
            </a:r>
            <a:r>
              <a:rPr lang="en-US" sz="2800" dirty="0">
                <a:solidFill>
                  <a:srgbClr val="3366FF"/>
                </a:solidFill>
                <a:latin typeface="Arial"/>
                <a:cs typeface="Arial"/>
              </a:rPr>
              <a:t> </a:t>
            </a:r>
            <a:r>
              <a:rPr lang="en-US" sz="2800" dirty="0" err="1">
                <a:solidFill>
                  <a:srgbClr val="3366FF"/>
                </a:solidFill>
                <a:latin typeface="Arial"/>
                <a:cs typeface="Arial"/>
              </a:rPr>
              <a:t>vermittelt</a:t>
            </a:r>
            <a:endParaRPr lang="en-US" sz="2800" dirty="0">
              <a:solidFill>
                <a:srgbClr val="3366FF"/>
              </a:solidFill>
              <a:latin typeface="Arial"/>
              <a:cs typeface="Arial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35496" y="964669"/>
            <a:ext cx="6828738" cy="37856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2000" i="1" dirty="0" err="1">
                <a:latin typeface="Arial"/>
                <a:cs typeface="Arial"/>
              </a:rPr>
              <a:t>Caspasen</a:t>
            </a:r>
            <a:r>
              <a:rPr lang="de-CH" sz="2000" dirty="0">
                <a:latin typeface="Arial"/>
                <a:cs typeface="Arial"/>
              </a:rPr>
              <a:t>: Gruppe </a:t>
            </a:r>
            <a:r>
              <a:rPr lang="de-CH" sz="2000" dirty="0" err="1">
                <a:latin typeface="Arial"/>
                <a:cs typeface="Arial"/>
              </a:rPr>
              <a:t>proteolytischer</a:t>
            </a:r>
            <a:r>
              <a:rPr lang="de-CH" sz="2000" dirty="0">
                <a:latin typeface="Arial"/>
                <a:cs typeface="Arial"/>
              </a:rPr>
              <a:t> Enzyme</a:t>
            </a:r>
          </a:p>
          <a:p>
            <a:endParaRPr lang="de-CH" sz="2000" i="1" dirty="0">
              <a:solidFill>
                <a:srgbClr val="000000"/>
              </a:solidFill>
              <a:latin typeface="Arial"/>
              <a:cs typeface="Arial"/>
            </a:endParaRPr>
          </a:p>
          <a:p>
            <a:r>
              <a:rPr lang="de-CH" sz="2000" i="1" dirty="0">
                <a:solidFill>
                  <a:srgbClr val="000000"/>
                </a:solidFill>
                <a:latin typeface="Arial"/>
                <a:cs typeface="Arial"/>
              </a:rPr>
              <a:t>Initiator-</a:t>
            </a:r>
            <a:r>
              <a:rPr lang="de-CH" sz="2000" i="1" dirty="0" err="1">
                <a:solidFill>
                  <a:srgbClr val="000000"/>
                </a:solidFill>
                <a:latin typeface="Arial"/>
                <a:cs typeface="Arial"/>
              </a:rPr>
              <a:t>Caspasen</a:t>
            </a:r>
            <a:r>
              <a:rPr lang="de-CH" sz="2000" i="1" dirty="0">
                <a:solidFill>
                  <a:srgbClr val="000000"/>
                </a:solidFill>
                <a:latin typeface="Arial"/>
                <a:cs typeface="Arial"/>
              </a:rPr>
              <a:t>:</a:t>
            </a:r>
          </a:p>
          <a:p>
            <a:r>
              <a:rPr lang="de-CH" sz="2000" dirty="0">
                <a:latin typeface="Arial"/>
                <a:cs typeface="Arial"/>
              </a:rPr>
              <a:t>	Starten die Apoptose nach Startsignal</a:t>
            </a:r>
          </a:p>
          <a:p>
            <a:endParaRPr lang="de-CH" sz="2000" dirty="0">
              <a:latin typeface="Arial"/>
              <a:cs typeface="Arial"/>
            </a:endParaRPr>
          </a:p>
          <a:p>
            <a:r>
              <a:rPr lang="de-CH" sz="2000" i="1" dirty="0">
                <a:latin typeface="Arial"/>
                <a:cs typeface="Arial"/>
              </a:rPr>
              <a:t>Effektor-</a:t>
            </a:r>
            <a:r>
              <a:rPr lang="de-CH" sz="2000" i="1" dirty="0" err="1">
                <a:latin typeface="Arial"/>
                <a:cs typeface="Arial"/>
              </a:rPr>
              <a:t>Caspasen</a:t>
            </a:r>
            <a:r>
              <a:rPr lang="de-CH" sz="2000" dirty="0">
                <a:latin typeface="Arial"/>
                <a:cs typeface="Arial"/>
              </a:rPr>
              <a:t>: </a:t>
            </a:r>
          </a:p>
          <a:p>
            <a:r>
              <a:rPr lang="de-CH" sz="2000" dirty="0">
                <a:latin typeface="Arial"/>
                <a:cs typeface="Arial"/>
              </a:rPr>
              <a:t>	- Werden durch die Initiator-</a:t>
            </a:r>
            <a:r>
              <a:rPr lang="de-CH" sz="2000" dirty="0" err="1">
                <a:latin typeface="Arial"/>
                <a:cs typeface="Arial"/>
              </a:rPr>
              <a:t>Caspasen</a:t>
            </a:r>
            <a:r>
              <a:rPr lang="de-CH" sz="2000" dirty="0">
                <a:latin typeface="Arial"/>
                <a:cs typeface="Arial"/>
              </a:rPr>
              <a:t> aktiviert</a:t>
            </a:r>
          </a:p>
          <a:p>
            <a:r>
              <a:rPr lang="de-CH" sz="2000" dirty="0">
                <a:latin typeface="Arial"/>
                <a:cs typeface="Arial"/>
              </a:rPr>
              <a:t>	- Spalten zelleigene Proteine, z.B. Lamine und </a:t>
            </a:r>
            <a:r>
              <a:rPr lang="de-CH" sz="2000" dirty="0" err="1">
                <a:latin typeface="Arial"/>
                <a:cs typeface="Arial"/>
              </a:rPr>
              <a:t>Actin</a:t>
            </a:r>
            <a:endParaRPr lang="de-CH" sz="2000" dirty="0">
              <a:latin typeface="Arial"/>
              <a:cs typeface="Arial"/>
            </a:endParaRPr>
          </a:p>
          <a:p>
            <a:r>
              <a:rPr lang="de-CH" sz="2000" dirty="0">
                <a:latin typeface="Arial"/>
                <a:cs typeface="Arial"/>
              </a:rPr>
              <a:t>	- Aktivieren </a:t>
            </a:r>
            <a:r>
              <a:rPr lang="de-CH" sz="2000" dirty="0" err="1">
                <a:latin typeface="Arial"/>
                <a:cs typeface="Arial"/>
              </a:rPr>
              <a:t>Nucleasen</a:t>
            </a:r>
            <a:r>
              <a:rPr lang="de-CH" sz="2000" dirty="0">
                <a:latin typeface="Arial"/>
                <a:cs typeface="Arial"/>
              </a:rPr>
              <a:t>, welche DNA zerlegen</a:t>
            </a:r>
          </a:p>
          <a:p>
            <a:endParaRPr lang="en-US" sz="2000" dirty="0">
              <a:latin typeface="Arial"/>
              <a:cs typeface="Arial"/>
            </a:endParaRPr>
          </a:p>
          <a:p>
            <a:r>
              <a:rPr lang="en-US" sz="2000" dirty="0" err="1">
                <a:latin typeface="Arial"/>
                <a:cs typeface="Arial"/>
              </a:rPr>
              <a:t>Einige</a:t>
            </a:r>
            <a:r>
              <a:rPr lang="en-US" sz="2000" dirty="0">
                <a:latin typeface="Arial"/>
                <a:cs typeface="Arial"/>
              </a:rPr>
              <a:t> </a:t>
            </a:r>
            <a:r>
              <a:rPr lang="en-US" sz="2000" dirty="0" err="1">
                <a:latin typeface="Arial"/>
                <a:cs typeface="Arial"/>
              </a:rPr>
              <a:t>Caspasen</a:t>
            </a:r>
            <a:r>
              <a:rPr lang="en-US" sz="2000" dirty="0">
                <a:latin typeface="Arial"/>
                <a:cs typeface="Arial"/>
              </a:rPr>
              <a:t> </a:t>
            </a:r>
            <a:r>
              <a:rPr lang="en-US" sz="2000" dirty="0" err="1">
                <a:latin typeface="Arial"/>
                <a:cs typeface="Arial"/>
              </a:rPr>
              <a:t>sind</a:t>
            </a:r>
            <a:r>
              <a:rPr lang="en-US" sz="2000" dirty="0">
                <a:latin typeface="Arial"/>
                <a:cs typeface="Arial"/>
              </a:rPr>
              <a:t> </a:t>
            </a:r>
            <a:r>
              <a:rPr lang="en-US" sz="2000" dirty="0" err="1">
                <a:latin typeface="Arial"/>
                <a:cs typeface="Arial"/>
              </a:rPr>
              <a:t>inflammatorische</a:t>
            </a:r>
            <a:r>
              <a:rPr lang="en-US" sz="2000" dirty="0">
                <a:latin typeface="Arial"/>
                <a:cs typeface="Arial"/>
              </a:rPr>
              <a:t> </a:t>
            </a:r>
          </a:p>
          <a:p>
            <a:r>
              <a:rPr lang="en-US" sz="2000" dirty="0">
                <a:latin typeface="Arial"/>
                <a:cs typeface="Arial"/>
              </a:rPr>
              <a:t>	</a:t>
            </a:r>
            <a:r>
              <a:rPr lang="en-US" sz="2000" dirty="0" err="1">
                <a:latin typeface="Arial"/>
                <a:cs typeface="Arial"/>
              </a:rPr>
              <a:t>Proteine</a:t>
            </a:r>
            <a:r>
              <a:rPr lang="en-US" sz="2000" dirty="0">
                <a:latin typeface="Arial"/>
                <a:cs typeface="Arial"/>
              </a:rPr>
              <a:t>, die an der </a:t>
            </a:r>
            <a:r>
              <a:rPr lang="en-US" sz="2000" dirty="0" err="1">
                <a:latin typeface="Arial"/>
                <a:cs typeface="Arial"/>
              </a:rPr>
              <a:t>Reifung</a:t>
            </a:r>
            <a:r>
              <a:rPr lang="en-US" sz="2000" dirty="0">
                <a:latin typeface="Arial"/>
                <a:cs typeface="Arial"/>
              </a:rPr>
              <a:t> von T-</a:t>
            </a:r>
            <a:r>
              <a:rPr lang="en-US" sz="2000" dirty="0" err="1">
                <a:latin typeface="Arial"/>
                <a:cs typeface="Arial"/>
              </a:rPr>
              <a:t>Zellen</a:t>
            </a:r>
            <a:r>
              <a:rPr lang="en-US" sz="2000" dirty="0">
                <a:latin typeface="Arial"/>
                <a:cs typeface="Arial"/>
              </a:rPr>
              <a:t> </a:t>
            </a:r>
            <a:r>
              <a:rPr lang="en-US" sz="2000" dirty="0" err="1">
                <a:latin typeface="Arial"/>
                <a:cs typeface="Arial"/>
              </a:rPr>
              <a:t>beteiligt</a:t>
            </a:r>
            <a:r>
              <a:rPr lang="en-US" sz="2000" dirty="0">
                <a:latin typeface="Arial"/>
                <a:cs typeface="Arial"/>
              </a:rPr>
              <a:t> </a:t>
            </a:r>
            <a:r>
              <a:rPr lang="en-US" sz="2000" dirty="0" err="1">
                <a:latin typeface="Arial"/>
                <a:cs typeface="Arial"/>
              </a:rPr>
              <a:t>sind</a:t>
            </a:r>
            <a:endParaRPr lang="en-US" sz="200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585608431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1058" y="665206"/>
            <a:ext cx="6922569" cy="6089779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500909" y="92364"/>
            <a:ext cx="559425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err="1">
                <a:solidFill>
                  <a:srgbClr val="3366FF"/>
                </a:solidFill>
                <a:latin typeface="Arial"/>
                <a:cs typeface="Arial"/>
              </a:rPr>
              <a:t>Caspase-Signalweg</a:t>
            </a:r>
            <a:r>
              <a:rPr lang="en-US" sz="2800" dirty="0">
                <a:solidFill>
                  <a:srgbClr val="3366FF"/>
                </a:solidFill>
                <a:latin typeface="Arial"/>
                <a:cs typeface="Arial"/>
              </a:rPr>
              <a:t> der </a:t>
            </a:r>
            <a:r>
              <a:rPr lang="en-US" sz="2800" dirty="0" err="1">
                <a:solidFill>
                  <a:srgbClr val="3366FF"/>
                </a:solidFill>
                <a:latin typeface="Arial"/>
                <a:cs typeface="Arial"/>
              </a:rPr>
              <a:t>Apoptose</a:t>
            </a:r>
            <a:endParaRPr lang="en-US" sz="2800" dirty="0">
              <a:solidFill>
                <a:srgbClr val="3366FF"/>
              </a:solidFill>
              <a:latin typeface="Arial"/>
              <a:cs typeface="Arial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2017128" y="1967433"/>
            <a:ext cx="1332300" cy="19923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2206883" y="2642820"/>
            <a:ext cx="818807" cy="55737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6288803" y="2516534"/>
            <a:ext cx="1431068" cy="120664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3975825" y="5258973"/>
            <a:ext cx="1431068" cy="120664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3555461" y="3331872"/>
            <a:ext cx="1431068" cy="39131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4986529" y="4754387"/>
            <a:ext cx="1562910" cy="15174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990003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56512" y="659337"/>
            <a:ext cx="4201102" cy="583211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122583" y="92364"/>
            <a:ext cx="729125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err="1">
                <a:solidFill>
                  <a:srgbClr val="3366FF"/>
                </a:solidFill>
                <a:latin typeface="Arial"/>
                <a:cs typeface="Arial"/>
              </a:rPr>
              <a:t>Caspasen</a:t>
            </a:r>
            <a:r>
              <a:rPr lang="en-US" sz="2800" dirty="0">
                <a:solidFill>
                  <a:srgbClr val="3366FF"/>
                </a:solidFill>
                <a:latin typeface="Arial"/>
                <a:cs typeface="Arial"/>
              </a:rPr>
              <a:t> </a:t>
            </a:r>
            <a:r>
              <a:rPr lang="en-US" sz="2800" dirty="0" err="1">
                <a:solidFill>
                  <a:srgbClr val="3366FF"/>
                </a:solidFill>
                <a:latin typeface="Arial"/>
                <a:cs typeface="Arial"/>
              </a:rPr>
              <a:t>können</a:t>
            </a:r>
            <a:r>
              <a:rPr lang="en-US" sz="2800" dirty="0">
                <a:solidFill>
                  <a:srgbClr val="3366FF"/>
                </a:solidFill>
                <a:latin typeface="Arial"/>
                <a:cs typeface="Arial"/>
              </a:rPr>
              <a:t> </a:t>
            </a:r>
            <a:r>
              <a:rPr lang="en-US" sz="2800" dirty="0" err="1">
                <a:solidFill>
                  <a:srgbClr val="3366FF"/>
                </a:solidFill>
                <a:latin typeface="Arial"/>
                <a:cs typeface="Arial"/>
              </a:rPr>
              <a:t>Endonucleasen</a:t>
            </a:r>
            <a:r>
              <a:rPr lang="en-US" sz="2800" dirty="0">
                <a:solidFill>
                  <a:srgbClr val="3366FF"/>
                </a:solidFill>
                <a:latin typeface="Arial"/>
                <a:cs typeface="Arial"/>
              </a:rPr>
              <a:t> </a:t>
            </a:r>
            <a:r>
              <a:rPr lang="en-US" sz="2800" dirty="0" err="1">
                <a:solidFill>
                  <a:srgbClr val="3366FF"/>
                </a:solidFill>
                <a:latin typeface="Arial"/>
                <a:cs typeface="Arial"/>
              </a:rPr>
              <a:t>aktivieren</a:t>
            </a:r>
            <a:endParaRPr lang="en-US" sz="2800" dirty="0">
              <a:solidFill>
                <a:srgbClr val="3366FF"/>
              </a:solidFill>
              <a:latin typeface="Arial"/>
              <a:cs typeface="Arial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13442" y="2701995"/>
            <a:ext cx="266059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/>
                <a:cs typeface="Arial"/>
              </a:rPr>
              <a:t>CAD: Endonuclease</a:t>
            </a:r>
          </a:p>
          <a:p>
            <a:r>
              <a:rPr lang="en-US" dirty="0" err="1">
                <a:latin typeface="Arial"/>
                <a:cs typeface="Arial"/>
              </a:rPr>
              <a:t>iCAD</a:t>
            </a:r>
            <a:r>
              <a:rPr lang="en-US" dirty="0">
                <a:latin typeface="Arial"/>
                <a:cs typeface="Arial"/>
              </a:rPr>
              <a:t>: Inhibitor von CAD</a:t>
            </a:r>
          </a:p>
        </p:txBody>
      </p:sp>
    </p:spTree>
    <p:extLst>
      <p:ext uri="{BB962C8B-B14F-4D97-AF65-F5344CB8AC3E}">
        <p14:creationId xmlns:p14="http://schemas.microsoft.com/office/powerpoint/2010/main" val="4250219921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876062" y="89956"/>
            <a:ext cx="4702530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err="1">
                <a:solidFill>
                  <a:srgbClr val="3366FF"/>
                </a:solidFill>
                <a:latin typeface="Arial"/>
                <a:cs typeface="Arial"/>
              </a:rPr>
              <a:t>Bedeutung</a:t>
            </a:r>
            <a:r>
              <a:rPr lang="en-US" sz="3200" dirty="0">
                <a:solidFill>
                  <a:srgbClr val="3366FF"/>
                </a:solidFill>
                <a:latin typeface="Arial"/>
                <a:cs typeface="Arial"/>
              </a:rPr>
              <a:t> der </a:t>
            </a:r>
            <a:r>
              <a:rPr lang="en-US" sz="3200" dirty="0" err="1">
                <a:solidFill>
                  <a:srgbClr val="3366FF"/>
                </a:solidFill>
                <a:latin typeface="Arial"/>
                <a:cs typeface="Arial"/>
              </a:rPr>
              <a:t>Apoptose</a:t>
            </a:r>
            <a:endParaRPr lang="en-US" sz="3200" dirty="0">
              <a:solidFill>
                <a:srgbClr val="3366FF"/>
              </a:solidFill>
              <a:latin typeface="Arial"/>
              <a:cs typeface="Arial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03056" y="1053411"/>
            <a:ext cx="8268184" cy="47089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err="1">
                <a:latin typeface="Arial"/>
                <a:cs typeface="Arial"/>
              </a:rPr>
              <a:t>Apoptose</a:t>
            </a:r>
            <a:r>
              <a:rPr lang="en-US" sz="2000" dirty="0">
                <a:latin typeface="Arial"/>
                <a:cs typeface="Arial"/>
              </a:rPr>
              <a:t> </a:t>
            </a:r>
            <a:r>
              <a:rPr lang="en-US" sz="2000" dirty="0" err="1">
                <a:latin typeface="Arial"/>
                <a:cs typeface="Arial"/>
              </a:rPr>
              <a:t>spielt</a:t>
            </a:r>
            <a:r>
              <a:rPr lang="en-US" sz="2000" dirty="0">
                <a:latin typeface="Arial"/>
                <a:cs typeface="Arial"/>
              </a:rPr>
              <a:t> </a:t>
            </a:r>
            <a:r>
              <a:rPr lang="en-US" sz="2000" dirty="0" err="1">
                <a:latin typeface="Arial"/>
                <a:cs typeface="Arial"/>
              </a:rPr>
              <a:t>eine</a:t>
            </a:r>
            <a:r>
              <a:rPr lang="en-US" sz="2000" dirty="0">
                <a:latin typeface="Arial"/>
                <a:cs typeface="Arial"/>
              </a:rPr>
              <a:t> </a:t>
            </a:r>
            <a:r>
              <a:rPr lang="en-US" sz="2000" dirty="0" err="1">
                <a:latin typeface="Arial"/>
                <a:cs typeface="Arial"/>
              </a:rPr>
              <a:t>wichtige</a:t>
            </a:r>
            <a:r>
              <a:rPr lang="en-US" sz="2000" dirty="0">
                <a:latin typeface="Arial"/>
                <a:cs typeface="Arial"/>
              </a:rPr>
              <a:t> </a:t>
            </a:r>
            <a:r>
              <a:rPr lang="en-US" sz="2000" dirty="0" err="1">
                <a:latin typeface="Arial"/>
                <a:cs typeface="Arial"/>
              </a:rPr>
              <a:t>Rolle</a:t>
            </a:r>
            <a:r>
              <a:rPr lang="en-US" sz="2000" dirty="0">
                <a:latin typeface="Arial"/>
                <a:cs typeface="Arial"/>
              </a:rPr>
              <a:t> </a:t>
            </a:r>
            <a:r>
              <a:rPr lang="en-US" sz="2000" dirty="0" err="1">
                <a:latin typeface="Arial"/>
                <a:cs typeface="Arial"/>
              </a:rPr>
              <a:t>für</a:t>
            </a:r>
            <a:r>
              <a:rPr lang="en-US" sz="2000" dirty="0">
                <a:latin typeface="Arial"/>
                <a:cs typeface="Arial"/>
              </a:rPr>
              <a:t> die </a:t>
            </a:r>
            <a:r>
              <a:rPr lang="en-US" sz="2000" dirty="0" err="1">
                <a:latin typeface="Arial"/>
                <a:cs typeface="Arial"/>
              </a:rPr>
              <a:t>Gesundheit</a:t>
            </a:r>
            <a:r>
              <a:rPr lang="en-US" sz="2000" dirty="0">
                <a:latin typeface="Arial"/>
                <a:cs typeface="Arial"/>
              </a:rPr>
              <a:t> des </a:t>
            </a:r>
            <a:r>
              <a:rPr lang="en-US" sz="2000" dirty="0" err="1">
                <a:latin typeface="Arial"/>
                <a:cs typeface="Arial"/>
              </a:rPr>
              <a:t>Organismus</a:t>
            </a:r>
            <a:endParaRPr lang="en-US" sz="2000" dirty="0">
              <a:latin typeface="Arial"/>
              <a:cs typeface="Arial"/>
            </a:endParaRPr>
          </a:p>
          <a:p>
            <a:endParaRPr lang="en-US" sz="2000" dirty="0">
              <a:latin typeface="Arial"/>
              <a:cs typeface="Arial"/>
            </a:endParaRPr>
          </a:p>
          <a:p>
            <a:r>
              <a:rPr lang="en-US" sz="2000" b="1" dirty="0" err="1">
                <a:latin typeface="Arial"/>
                <a:cs typeface="Arial"/>
              </a:rPr>
              <a:t>Krebsentstehung</a:t>
            </a:r>
            <a:r>
              <a:rPr lang="en-US" sz="2000" dirty="0">
                <a:latin typeface="Arial"/>
                <a:cs typeface="Arial"/>
              </a:rPr>
              <a:t>:</a:t>
            </a:r>
          </a:p>
          <a:p>
            <a:r>
              <a:rPr lang="en-US" sz="2000" dirty="0">
                <a:latin typeface="Arial"/>
                <a:cs typeface="Arial"/>
              </a:rPr>
              <a:t>	</a:t>
            </a:r>
            <a:r>
              <a:rPr lang="en-US" sz="2000" dirty="0" err="1">
                <a:latin typeface="Arial"/>
                <a:cs typeface="Arial"/>
              </a:rPr>
              <a:t>Zellen</a:t>
            </a:r>
            <a:r>
              <a:rPr lang="en-US" sz="2000" dirty="0">
                <a:latin typeface="Arial"/>
                <a:cs typeface="Arial"/>
              </a:rPr>
              <a:t> </a:t>
            </a:r>
            <a:r>
              <a:rPr lang="en-US" sz="2000" dirty="0" err="1">
                <a:latin typeface="Arial"/>
                <a:cs typeface="Arial"/>
              </a:rPr>
              <a:t>werden</a:t>
            </a:r>
            <a:r>
              <a:rPr lang="en-US" sz="2000" dirty="0">
                <a:latin typeface="Arial"/>
                <a:cs typeface="Arial"/>
              </a:rPr>
              <a:t> </a:t>
            </a:r>
            <a:r>
              <a:rPr lang="en-US" sz="2000" dirty="0" err="1">
                <a:latin typeface="Arial"/>
                <a:cs typeface="Arial"/>
              </a:rPr>
              <a:t>nicht</a:t>
            </a:r>
            <a:r>
              <a:rPr lang="en-US" sz="2000" dirty="0">
                <a:latin typeface="Arial"/>
                <a:cs typeface="Arial"/>
              </a:rPr>
              <a:t> </a:t>
            </a:r>
            <a:r>
              <a:rPr lang="en-US" sz="2000" dirty="0" err="1">
                <a:latin typeface="Arial"/>
                <a:cs typeface="Arial"/>
              </a:rPr>
              <a:t>apoptotisch</a:t>
            </a:r>
            <a:r>
              <a:rPr lang="en-US" sz="2000" dirty="0">
                <a:latin typeface="Arial"/>
                <a:cs typeface="Arial"/>
              </a:rPr>
              <a:t>, </a:t>
            </a:r>
            <a:r>
              <a:rPr lang="en-US" sz="2000" dirty="0" err="1">
                <a:latin typeface="Arial"/>
                <a:cs typeface="Arial"/>
              </a:rPr>
              <a:t>obwohl</a:t>
            </a:r>
            <a:r>
              <a:rPr lang="en-US" sz="2000" dirty="0">
                <a:latin typeface="Arial"/>
                <a:cs typeface="Arial"/>
              </a:rPr>
              <a:t> </a:t>
            </a:r>
            <a:r>
              <a:rPr lang="en-US" sz="2000" dirty="0" err="1">
                <a:latin typeface="Arial"/>
                <a:cs typeface="Arial"/>
              </a:rPr>
              <a:t>sie</a:t>
            </a:r>
            <a:r>
              <a:rPr lang="en-US" sz="2000" dirty="0">
                <a:latin typeface="Arial"/>
                <a:cs typeface="Arial"/>
              </a:rPr>
              <a:t> </a:t>
            </a:r>
            <a:r>
              <a:rPr lang="en-US" sz="2000" dirty="0" err="1">
                <a:latin typeface="Arial"/>
                <a:cs typeface="Arial"/>
              </a:rPr>
              <a:t>sollten</a:t>
            </a:r>
            <a:endParaRPr lang="en-US" sz="2000" dirty="0">
              <a:latin typeface="Arial"/>
              <a:cs typeface="Arial"/>
            </a:endParaRPr>
          </a:p>
          <a:p>
            <a:r>
              <a:rPr lang="en-US" sz="2000" dirty="0">
                <a:latin typeface="Arial"/>
                <a:cs typeface="Arial"/>
              </a:rPr>
              <a:t>	</a:t>
            </a:r>
            <a:r>
              <a:rPr lang="en-US" sz="2000" dirty="0" err="1">
                <a:latin typeface="Arial"/>
                <a:cs typeface="Arial"/>
              </a:rPr>
              <a:t>Krebszellen</a:t>
            </a:r>
            <a:r>
              <a:rPr lang="en-US" sz="2000" dirty="0">
                <a:latin typeface="Arial"/>
                <a:cs typeface="Arial"/>
              </a:rPr>
              <a:t> </a:t>
            </a:r>
            <a:r>
              <a:rPr lang="en-US" sz="2000" dirty="0" err="1">
                <a:latin typeface="Arial"/>
                <a:cs typeface="Arial"/>
              </a:rPr>
              <a:t>lösen</a:t>
            </a:r>
            <a:r>
              <a:rPr lang="en-US" sz="2000" dirty="0">
                <a:latin typeface="Arial"/>
                <a:cs typeface="Arial"/>
              </a:rPr>
              <a:t> </a:t>
            </a:r>
            <a:r>
              <a:rPr lang="en-US" sz="2000" dirty="0" err="1">
                <a:latin typeface="Arial"/>
                <a:cs typeface="Arial"/>
              </a:rPr>
              <a:t>aber</a:t>
            </a:r>
            <a:r>
              <a:rPr lang="en-US" sz="2000" dirty="0">
                <a:latin typeface="Arial"/>
                <a:cs typeface="Arial"/>
              </a:rPr>
              <a:t> </a:t>
            </a:r>
            <a:r>
              <a:rPr lang="en-US" sz="2000" dirty="0" err="1">
                <a:latin typeface="Arial"/>
                <a:cs typeface="Arial"/>
              </a:rPr>
              <a:t>Apoptose</a:t>
            </a:r>
            <a:r>
              <a:rPr lang="en-US" sz="2000" dirty="0">
                <a:latin typeface="Arial"/>
                <a:cs typeface="Arial"/>
              </a:rPr>
              <a:t> </a:t>
            </a:r>
            <a:r>
              <a:rPr lang="en-US" sz="2000" dirty="0" err="1">
                <a:latin typeface="Arial"/>
                <a:cs typeface="Arial"/>
              </a:rPr>
              <a:t>bei</a:t>
            </a:r>
            <a:r>
              <a:rPr lang="en-US" sz="2000" dirty="0">
                <a:latin typeface="Arial"/>
                <a:cs typeface="Arial"/>
              </a:rPr>
              <a:t> </a:t>
            </a:r>
            <a:r>
              <a:rPr lang="en-US" sz="2000" dirty="0" err="1">
                <a:latin typeface="Arial"/>
                <a:cs typeface="Arial"/>
              </a:rPr>
              <a:t>Leukocyten</a:t>
            </a:r>
            <a:r>
              <a:rPr lang="en-US" sz="2000" dirty="0">
                <a:latin typeface="Arial"/>
                <a:cs typeface="Arial"/>
              </a:rPr>
              <a:t> </a:t>
            </a:r>
            <a:r>
              <a:rPr lang="en-US" sz="2000" dirty="0" err="1">
                <a:latin typeface="Arial"/>
                <a:cs typeface="Arial"/>
              </a:rPr>
              <a:t>aus</a:t>
            </a:r>
            <a:endParaRPr lang="en-US" sz="2000" dirty="0">
              <a:latin typeface="Arial"/>
              <a:cs typeface="Arial"/>
            </a:endParaRPr>
          </a:p>
          <a:p>
            <a:endParaRPr lang="en-US" sz="2000" b="1" dirty="0">
              <a:latin typeface="Arial"/>
              <a:cs typeface="Arial"/>
            </a:endParaRPr>
          </a:p>
          <a:p>
            <a:r>
              <a:rPr lang="en-US" sz="2000" b="1" dirty="0" err="1">
                <a:latin typeface="Arial"/>
                <a:cs typeface="Arial"/>
              </a:rPr>
              <a:t>Embryonalentwicklung</a:t>
            </a:r>
            <a:r>
              <a:rPr lang="en-US" sz="2000" b="1" dirty="0">
                <a:latin typeface="Arial"/>
                <a:cs typeface="Arial"/>
              </a:rPr>
              <a:t>:</a:t>
            </a:r>
          </a:p>
          <a:p>
            <a:r>
              <a:rPr lang="en-US" sz="2000" dirty="0">
                <a:latin typeface="Arial"/>
                <a:cs typeface="Arial"/>
              </a:rPr>
              <a:t>	</a:t>
            </a:r>
            <a:r>
              <a:rPr lang="en-US" sz="2000" dirty="0" err="1">
                <a:latin typeface="Arial"/>
                <a:cs typeface="Arial"/>
              </a:rPr>
              <a:t>Modellierung</a:t>
            </a:r>
            <a:r>
              <a:rPr lang="en-US" sz="2000" dirty="0">
                <a:latin typeface="Arial"/>
                <a:cs typeface="Arial"/>
              </a:rPr>
              <a:t> von </a:t>
            </a:r>
            <a:r>
              <a:rPr lang="en-US" sz="2000" dirty="0" err="1">
                <a:latin typeface="Arial"/>
                <a:cs typeface="Arial"/>
              </a:rPr>
              <a:t>Organformen</a:t>
            </a:r>
            <a:endParaRPr lang="en-US" sz="2000" dirty="0">
              <a:latin typeface="Arial"/>
              <a:cs typeface="Arial"/>
            </a:endParaRPr>
          </a:p>
          <a:p>
            <a:endParaRPr lang="en-US" sz="2000" b="1" dirty="0">
              <a:latin typeface="Arial"/>
              <a:cs typeface="Arial"/>
            </a:endParaRPr>
          </a:p>
          <a:p>
            <a:r>
              <a:rPr lang="en-US" sz="2000" b="1" dirty="0">
                <a:latin typeface="Arial"/>
                <a:cs typeface="Arial"/>
              </a:rPr>
              <a:t>Neurodegenerative </a:t>
            </a:r>
            <a:r>
              <a:rPr lang="en-US" sz="2000" b="1" dirty="0" err="1">
                <a:latin typeface="Arial"/>
                <a:cs typeface="Arial"/>
              </a:rPr>
              <a:t>Erkrankungen</a:t>
            </a:r>
            <a:r>
              <a:rPr lang="en-US" sz="2000" b="1" dirty="0">
                <a:latin typeface="Arial"/>
                <a:cs typeface="Arial"/>
              </a:rPr>
              <a:t>:</a:t>
            </a:r>
          </a:p>
          <a:p>
            <a:r>
              <a:rPr lang="en-US" sz="2000" dirty="0">
                <a:latin typeface="Arial"/>
                <a:cs typeface="Arial"/>
              </a:rPr>
              <a:t>	</a:t>
            </a:r>
            <a:r>
              <a:rPr lang="en-US" sz="2000" dirty="0" err="1">
                <a:latin typeface="Arial"/>
                <a:cs typeface="Arial"/>
              </a:rPr>
              <a:t>Nervenzellen</a:t>
            </a:r>
            <a:r>
              <a:rPr lang="en-US" sz="2000" dirty="0">
                <a:latin typeface="Arial"/>
                <a:cs typeface="Arial"/>
              </a:rPr>
              <a:t> </a:t>
            </a:r>
            <a:r>
              <a:rPr lang="en-US" sz="2000" dirty="0" err="1">
                <a:latin typeface="Arial"/>
                <a:cs typeface="Arial"/>
              </a:rPr>
              <a:t>sterben</a:t>
            </a:r>
            <a:r>
              <a:rPr lang="en-US" sz="2000" dirty="0">
                <a:latin typeface="Arial"/>
                <a:cs typeface="Arial"/>
              </a:rPr>
              <a:t> </a:t>
            </a:r>
            <a:r>
              <a:rPr lang="en-US" sz="2000" dirty="0" err="1">
                <a:latin typeface="Arial"/>
                <a:cs typeface="Arial"/>
              </a:rPr>
              <a:t>durch</a:t>
            </a:r>
            <a:r>
              <a:rPr lang="en-US" sz="2000" dirty="0">
                <a:latin typeface="Arial"/>
                <a:cs typeface="Arial"/>
              </a:rPr>
              <a:t> </a:t>
            </a:r>
            <a:r>
              <a:rPr lang="en-US" sz="2000" dirty="0" err="1">
                <a:latin typeface="Arial"/>
                <a:cs typeface="Arial"/>
              </a:rPr>
              <a:t>Apoptose</a:t>
            </a:r>
            <a:endParaRPr lang="en-US" sz="2000" dirty="0">
              <a:latin typeface="Arial"/>
              <a:cs typeface="Arial"/>
            </a:endParaRPr>
          </a:p>
          <a:p>
            <a:endParaRPr lang="en-US" sz="2000" dirty="0">
              <a:latin typeface="Arial"/>
              <a:cs typeface="Arial"/>
            </a:endParaRPr>
          </a:p>
          <a:p>
            <a:r>
              <a:rPr lang="en-US" sz="2000" dirty="0">
                <a:latin typeface="Arial"/>
                <a:cs typeface="Arial"/>
              </a:rPr>
              <a:t>	Alzheimer (Cortex, Hippocampus)</a:t>
            </a:r>
          </a:p>
          <a:p>
            <a:r>
              <a:rPr lang="en-US" sz="2000" dirty="0">
                <a:latin typeface="Arial"/>
                <a:cs typeface="Arial"/>
              </a:rPr>
              <a:t>	Huntington’s disease (Striatum)</a:t>
            </a:r>
          </a:p>
          <a:p>
            <a:r>
              <a:rPr lang="en-US" sz="2000" dirty="0">
                <a:latin typeface="Arial"/>
                <a:cs typeface="Arial"/>
              </a:rPr>
              <a:t>	Parkinson (</a:t>
            </a:r>
            <a:r>
              <a:rPr lang="en-US" sz="2000" dirty="0" err="1">
                <a:latin typeface="Arial"/>
                <a:cs typeface="Arial"/>
              </a:rPr>
              <a:t>Substantia</a:t>
            </a:r>
            <a:r>
              <a:rPr lang="en-US" sz="2000" dirty="0">
                <a:latin typeface="Arial"/>
                <a:cs typeface="Arial"/>
              </a:rPr>
              <a:t> </a:t>
            </a:r>
            <a:r>
              <a:rPr lang="en-US" sz="2000" dirty="0" err="1">
                <a:latin typeface="Arial"/>
                <a:cs typeface="Arial"/>
              </a:rPr>
              <a:t>nigra</a:t>
            </a:r>
            <a:r>
              <a:rPr lang="en-US" sz="2000" dirty="0">
                <a:latin typeface="Arial"/>
                <a:cs typeface="Arial"/>
              </a:rPr>
              <a:t>)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71206" y="3001503"/>
            <a:ext cx="2200034" cy="336351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017829" y="6365017"/>
            <a:ext cx="292199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>
                <a:latin typeface="Arial"/>
                <a:cs typeface="Arial"/>
              </a:rPr>
              <a:t>sich</a:t>
            </a:r>
            <a:r>
              <a:rPr lang="en-US" sz="1600" dirty="0">
                <a:latin typeface="Arial"/>
                <a:cs typeface="Arial"/>
              </a:rPr>
              <a:t> </a:t>
            </a:r>
            <a:r>
              <a:rPr lang="en-US" sz="1600" dirty="0" err="1">
                <a:latin typeface="Arial"/>
                <a:cs typeface="Arial"/>
              </a:rPr>
              <a:t>entwickelnde</a:t>
            </a:r>
            <a:r>
              <a:rPr lang="en-US" sz="1600" dirty="0">
                <a:latin typeface="Arial"/>
                <a:cs typeface="Arial"/>
              </a:rPr>
              <a:t> </a:t>
            </a:r>
            <a:r>
              <a:rPr lang="en-US" sz="1600" dirty="0" err="1">
                <a:latin typeface="Arial"/>
                <a:cs typeface="Arial"/>
              </a:rPr>
              <a:t>Mäusepfote</a:t>
            </a:r>
            <a:endParaRPr lang="en-US" sz="160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60611149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1682" y="1869856"/>
            <a:ext cx="8775998" cy="381960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46218" y="202024"/>
            <a:ext cx="882800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err="1">
                <a:solidFill>
                  <a:srgbClr val="3366FF"/>
                </a:solidFill>
                <a:latin typeface="Arial"/>
                <a:cs typeface="Arial"/>
              </a:rPr>
              <a:t>Bedeutung</a:t>
            </a:r>
            <a:r>
              <a:rPr lang="en-US" sz="2800" dirty="0">
                <a:solidFill>
                  <a:srgbClr val="3366FF"/>
                </a:solidFill>
                <a:latin typeface="Arial"/>
                <a:cs typeface="Arial"/>
              </a:rPr>
              <a:t> der </a:t>
            </a:r>
            <a:r>
              <a:rPr lang="en-US" sz="2800" dirty="0" err="1">
                <a:solidFill>
                  <a:srgbClr val="3366FF"/>
                </a:solidFill>
                <a:latin typeface="Arial"/>
                <a:cs typeface="Arial"/>
              </a:rPr>
              <a:t>Apoptose</a:t>
            </a:r>
            <a:r>
              <a:rPr lang="en-US" sz="2800" dirty="0">
                <a:solidFill>
                  <a:srgbClr val="3366FF"/>
                </a:solidFill>
                <a:latin typeface="Arial"/>
                <a:cs typeface="Arial"/>
              </a:rPr>
              <a:t> in der </a:t>
            </a:r>
            <a:r>
              <a:rPr lang="en-US" sz="2800" dirty="0" err="1">
                <a:solidFill>
                  <a:srgbClr val="3366FF"/>
                </a:solidFill>
                <a:latin typeface="Arial"/>
                <a:cs typeface="Arial"/>
              </a:rPr>
              <a:t>Embyronalentwicklung</a:t>
            </a:r>
            <a:endParaRPr lang="en-US" sz="2800" dirty="0">
              <a:solidFill>
                <a:srgbClr val="3366FF"/>
              </a:solidFill>
              <a:latin typeface="Arial"/>
              <a:cs typeface="Arial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852861" y="5802482"/>
            <a:ext cx="518941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err="1">
                <a:latin typeface="Arial"/>
                <a:cs typeface="Arial"/>
              </a:rPr>
              <a:t>Überlebensfaktoren</a:t>
            </a:r>
            <a:r>
              <a:rPr lang="en-US" sz="2000" dirty="0">
                <a:latin typeface="Arial"/>
                <a:cs typeface="Arial"/>
              </a:rPr>
              <a:t> </a:t>
            </a:r>
            <a:r>
              <a:rPr lang="en-US" sz="2000" dirty="0" err="1">
                <a:latin typeface="Arial"/>
                <a:cs typeface="Arial"/>
              </a:rPr>
              <a:t>regulieren</a:t>
            </a:r>
            <a:r>
              <a:rPr lang="en-US" sz="2000" dirty="0">
                <a:latin typeface="Arial"/>
                <a:cs typeface="Arial"/>
              </a:rPr>
              <a:t> die </a:t>
            </a:r>
            <a:r>
              <a:rPr lang="en-US" sz="2000" dirty="0" err="1">
                <a:latin typeface="Arial"/>
                <a:cs typeface="Arial"/>
              </a:rPr>
              <a:t>Apoptose</a:t>
            </a:r>
            <a:endParaRPr lang="en-US" sz="2000" dirty="0">
              <a:latin typeface="Arial"/>
              <a:cs typeface="Arial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95619" y="1006600"/>
            <a:ext cx="714169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dirty="0" err="1">
                <a:latin typeface="Arial"/>
                <a:cs typeface="Arial"/>
              </a:rPr>
              <a:t>Durch</a:t>
            </a:r>
            <a:r>
              <a:rPr lang="en-US" sz="2000" dirty="0">
                <a:latin typeface="Arial"/>
                <a:cs typeface="Arial"/>
              </a:rPr>
              <a:t> </a:t>
            </a:r>
            <a:r>
              <a:rPr lang="en-US" sz="2000" dirty="0" err="1">
                <a:latin typeface="Arial"/>
                <a:cs typeface="Arial"/>
              </a:rPr>
              <a:t>Apoptose</a:t>
            </a:r>
            <a:r>
              <a:rPr lang="en-US" sz="2000" dirty="0">
                <a:latin typeface="Arial"/>
                <a:cs typeface="Arial"/>
              </a:rPr>
              <a:t> der </a:t>
            </a:r>
            <a:r>
              <a:rPr lang="en-US" sz="2000" dirty="0" err="1">
                <a:latin typeface="Arial"/>
                <a:cs typeface="Arial"/>
              </a:rPr>
              <a:t>Nervenzellen</a:t>
            </a:r>
            <a:r>
              <a:rPr lang="en-US" sz="2000" dirty="0">
                <a:latin typeface="Arial"/>
                <a:cs typeface="Arial"/>
              </a:rPr>
              <a:t> </a:t>
            </a:r>
            <a:r>
              <a:rPr lang="en-US" sz="2000" dirty="0" err="1">
                <a:latin typeface="Arial"/>
                <a:cs typeface="Arial"/>
              </a:rPr>
              <a:t>wird</a:t>
            </a:r>
            <a:r>
              <a:rPr lang="en-US" sz="2000" dirty="0">
                <a:latin typeface="Arial"/>
                <a:cs typeface="Arial"/>
              </a:rPr>
              <a:t> </a:t>
            </a:r>
            <a:r>
              <a:rPr lang="en-US" sz="2000" dirty="0" err="1">
                <a:latin typeface="Arial"/>
                <a:cs typeface="Arial"/>
              </a:rPr>
              <a:t>Zahl</a:t>
            </a:r>
            <a:r>
              <a:rPr lang="en-US" sz="2000" dirty="0">
                <a:latin typeface="Arial"/>
                <a:cs typeface="Arial"/>
              </a:rPr>
              <a:t> der </a:t>
            </a:r>
            <a:r>
              <a:rPr lang="en-US" sz="2000" dirty="0" err="1">
                <a:latin typeface="Arial"/>
                <a:cs typeface="Arial"/>
              </a:rPr>
              <a:t>Nervenzellen</a:t>
            </a:r>
            <a:r>
              <a:rPr lang="en-US" sz="2000" dirty="0">
                <a:latin typeface="Arial"/>
                <a:cs typeface="Arial"/>
              </a:rPr>
              <a:t> </a:t>
            </a:r>
          </a:p>
          <a:p>
            <a:pPr algn="ctr"/>
            <a:r>
              <a:rPr lang="en-US" sz="2000" dirty="0">
                <a:latin typeface="Arial"/>
                <a:cs typeface="Arial"/>
              </a:rPr>
              <a:t>an die der </a:t>
            </a:r>
            <a:r>
              <a:rPr lang="en-US" sz="2000" dirty="0" err="1">
                <a:latin typeface="Arial"/>
                <a:cs typeface="Arial"/>
              </a:rPr>
              <a:t>Zielzellen</a:t>
            </a:r>
            <a:r>
              <a:rPr lang="en-US" sz="2000" dirty="0">
                <a:latin typeface="Arial"/>
                <a:cs typeface="Arial"/>
              </a:rPr>
              <a:t> </a:t>
            </a:r>
            <a:r>
              <a:rPr lang="en-US" sz="2000" dirty="0" err="1">
                <a:latin typeface="Arial"/>
                <a:cs typeface="Arial"/>
              </a:rPr>
              <a:t>angepasst</a:t>
            </a:r>
            <a:endParaRPr lang="en-US" sz="2000" dirty="0">
              <a:latin typeface="Arial"/>
              <a:cs typeface="Arial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084062" y="3354292"/>
            <a:ext cx="1693390" cy="145861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121682" y="2777385"/>
            <a:ext cx="824625" cy="163705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8671021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3280" y="217621"/>
            <a:ext cx="8108635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dirty="0" err="1">
                <a:solidFill>
                  <a:srgbClr val="3366FF"/>
                </a:solidFill>
                <a:latin typeface="Arial"/>
                <a:cs typeface="Arial"/>
              </a:rPr>
              <a:t>Apoptose</a:t>
            </a:r>
            <a:r>
              <a:rPr lang="en-US" sz="2800" dirty="0">
                <a:solidFill>
                  <a:srgbClr val="3366FF"/>
                </a:solidFill>
                <a:latin typeface="Arial"/>
                <a:cs typeface="Arial"/>
              </a:rPr>
              <a:t> </a:t>
            </a:r>
            <a:r>
              <a:rPr lang="en-US" sz="2800" dirty="0" err="1">
                <a:solidFill>
                  <a:srgbClr val="3366FF"/>
                </a:solidFill>
                <a:latin typeface="Arial"/>
                <a:cs typeface="Arial"/>
              </a:rPr>
              <a:t>kann</a:t>
            </a:r>
            <a:r>
              <a:rPr lang="en-US" sz="2800" dirty="0">
                <a:solidFill>
                  <a:srgbClr val="3366FF"/>
                </a:solidFill>
                <a:latin typeface="Arial"/>
                <a:cs typeface="Arial"/>
              </a:rPr>
              <a:t> </a:t>
            </a:r>
            <a:r>
              <a:rPr lang="en-US" sz="2800" dirty="0" err="1">
                <a:solidFill>
                  <a:srgbClr val="3366FF"/>
                </a:solidFill>
                <a:latin typeface="Arial"/>
                <a:cs typeface="Arial"/>
              </a:rPr>
              <a:t>durch</a:t>
            </a:r>
            <a:r>
              <a:rPr lang="en-US" sz="2800" dirty="0">
                <a:solidFill>
                  <a:srgbClr val="3366FF"/>
                </a:solidFill>
                <a:latin typeface="Arial"/>
                <a:cs typeface="Arial"/>
              </a:rPr>
              <a:t> </a:t>
            </a:r>
            <a:r>
              <a:rPr lang="en-US" sz="2800" dirty="0" err="1">
                <a:solidFill>
                  <a:srgbClr val="3366FF"/>
                </a:solidFill>
                <a:latin typeface="Arial"/>
                <a:cs typeface="Arial"/>
              </a:rPr>
              <a:t>extrinsische</a:t>
            </a:r>
            <a:r>
              <a:rPr lang="en-US" sz="2800" dirty="0">
                <a:solidFill>
                  <a:srgbClr val="3366FF"/>
                </a:solidFill>
                <a:latin typeface="Arial"/>
                <a:cs typeface="Arial"/>
              </a:rPr>
              <a:t> </a:t>
            </a:r>
            <a:r>
              <a:rPr lang="en-US" sz="2800" dirty="0" err="1">
                <a:solidFill>
                  <a:srgbClr val="3366FF"/>
                </a:solidFill>
                <a:latin typeface="Arial"/>
                <a:cs typeface="Arial"/>
              </a:rPr>
              <a:t>oder</a:t>
            </a:r>
            <a:r>
              <a:rPr lang="en-US" sz="2800" dirty="0">
                <a:solidFill>
                  <a:srgbClr val="3366FF"/>
                </a:solidFill>
                <a:latin typeface="Arial"/>
                <a:cs typeface="Arial"/>
              </a:rPr>
              <a:t> </a:t>
            </a:r>
            <a:r>
              <a:rPr lang="en-US" sz="2800" dirty="0" err="1">
                <a:solidFill>
                  <a:srgbClr val="3366FF"/>
                </a:solidFill>
                <a:latin typeface="Arial"/>
                <a:cs typeface="Arial"/>
              </a:rPr>
              <a:t>intrinische</a:t>
            </a:r>
            <a:endParaRPr lang="en-US" sz="2800" dirty="0">
              <a:solidFill>
                <a:srgbClr val="3366FF"/>
              </a:solidFill>
              <a:latin typeface="Arial"/>
              <a:cs typeface="Arial"/>
            </a:endParaRPr>
          </a:p>
          <a:p>
            <a:pPr algn="ctr"/>
            <a:r>
              <a:rPr lang="en-US" sz="2800" dirty="0" err="1">
                <a:solidFill>
                  <a:srgbClr val="3366FF"/>
                </a:solidFill>
                <a:latin typeface="Arial"/>
                <a:cs typeface="Arial"/>
              </a:rPr>
              <a:t>Signale</a:t>
            </a:r>
            <a:r>
              <a:rPr lang="en-US" sz="2800" dirty="0">
                <a:solidFill>
                  <a:srgbClr val="3366FF"/>
                </a:solidFill>
                <a:latin typeface="Arial"/>
                <a:cs typeface="Arial"/>
              </a:rPr>
              <a:t> </a:t>
            </a:r>
            <a:r>
              <a:rPr lang="en-US" sz="2800" dirty="0" err="1">
                <a:solidFill>
                  <a:srgbClr val="3366FF"/>
                </a:solidFill>
                <a:latin typeface="Arial"/>
                <a:cs typeface="Arial"/>
              </a:rPr>
              <a:t>ausgelöst</a:t>
            </a:r>
            <a:r>
              <a:rPr lang="en-US" sz="2800" dirty="0">
                <a:solidFill>
                  <a:srgbClr val="3366FF"/>
                </a:solidFill>
                <a:latin typeface="Arial"/>
                <a:cs typeface="Arial"/>
              </a:rPr>
              <a:t> </a:t>
            </a:r>
            <a:r>
              <a:rPr lang="en-US" sz="2800" dirty="0" err="1">
                <a:solidFill>
                  <a:srgbClr val="3366FF"/>
                </a:solidFill>
                <a:latin typeface="Arial"/>
                <a:cs typeface="Arial"/>
              </a:rPr>
              <a:t>werden</a:t>
            </a:r>
            <a:endParaRPr lang="en-US" sz="2800" dirty="0">
              <a:solidFill>
                <a:srgbClr val="3366FF"/>
              </a:solidFill>
              <a:latin typeface="Arial"/>
              <a:cs typeface="Arial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98824" y="1544171"/>
            <a:ext cx="6671318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err="1">
                <a:latin typeface="Arial"/>
                <a:cs typeface="Arial"/>
              </a:rPr>
              <a:t>Extrinisch</a:t>
            </a:r>
            <a:r>
              <a:rPr lang="en-US" sz="2000" b="1" dirty="0">
                <a:latin typeface="Arial"/>
                <a:cs typeface="Arial"/>
              </a:rPr>
              <a:t>: </a:t>
            </a:r>
            <a:r>
              <a:rPr lang="en-US" sz="2000" dirty="0" err="1">
                <a:latin typeface="Arial"/>
                <a:cs typeface="Arial"/>
              </a:rPr>
              <a:t>Auslösen</a:t>
            </a:r>
            <a:r>
              <a:rPr lang="en-US" sz="2000" dirty="0">
                <a:latin typeface="Arial"/>
                <a:cs typeface="Arial"/>
              </a:rPr>
              <a:t> </a:t>
            </a:r>
            <a:r>
              <a:rPr lang="en-US" sz="2000" dirty="0" err="1">
                <a:latin typeface="Arial"/>
                <a:cs typeface="Arial"/>
              </a:rPr>
              <a:t>durch</a:t>
            </a:r>
            <a:r>
              <a:rPr lang="en-US" sz="2000" dirty="0">
                <a:latin typeface="Arial"/>
                <a:cs typeface="Arial"/>
              </a:rPr>
              <a:t> </a:t>
            </a:r>
            <a:r>
              <a:rPr lang="en-US" sz="2000" dirty="0" err="1">
                <a:latin typeface="Arial"/>
                <a:cs typeface="Arial"/>
              </a:rPr>
              <a:t>Signale</a:t>
            </a:r>
            <a:r>
              <a:rPr lang="en-US" sz="2000" dirty="0">
                <a:latin typeface="Arial"/>
                <a:cs typeface="Arial"/>
              </a:rPr>
              <a:t> </a:t>
            </a:r>
            <a:r>
              <a:rPr lang="en-US" sz="2000" dirty="0" err="1">
                <a:latin typeface="Arial"/>
                <a:cs typeface="Arial"/>
              </a:rPr>
              <a:t>ausserhalb</a:t>
            </a:r>
            <a:r>
              <a:rPr lang="en-US" sz="2000" dirty="0">
                <a:latin typeface="Arial"/>
                <a:cs typeface="Arial"/>
              </a:rPr>
              <a:t> der </a:t>
            </a:r>
            <a:r>
              <a:rPr lang="en-US" sz="2000" dirty="0" err="1">
                <a:latin typeface="Arial"/>
                <a:cs typeface="Arial"/>
              </a:rPr>
              <a:t>Zelle</a:t>
            </a:r>
            <a:r>
              <a:rPr lang="en-US" sz="2000" dirty="0">
                <a:latin typeface="Arial"/>
                <a:cs typeface="Arial"/>
              </a:rPr>
              <a:t> </a:t>
            </a:r>
          </a:p>
          <a:p>
            <a:endParaRPr lang="en-US" sz="2000" dirty="0">
              <a:latin typeface="Arial"/>
              <a:cs typeface="Arial"/>
            </a:endParaRPr>
          </a:p>
          <a:p>
            <a:endParaRPr lang="en-US" sz="2000" dirty="0">
              <a:latin typeface="Arial"/>
              <a:cs typeface="Arial"/>
            </a:endParaRPr>
          </a:p>
          <a:p>
            <a:r>
              <a:rPr lang="en-US" sz="2000" b="1" dirty="0" err="1">
                <a:latin typeface="Arial"/>
                <a:cs typeface="Arial"/>
              </a:rPr>
              <a:t>Intrinsisch</a:t>
            </a:r>
            <a:r>
              <a:rPr lang="en-US" sz="2000" b="1" dirty="0">
                <a:latin typeface="Arial"/>
                <a:cs typeface="Arial"/>
              </a:rPr>
              <a:t>: </a:t>
            </a:r>
            <a:r>
              <a:rPr lang="en-US" sz="2000" dirty="0" err="1">
                <a:latin typeface="Arial"/>
                <a:cs typeface="Arial"/>
              </a:rPr>
              <a:t>Auslösen</a:t>
            </a:r>
            <a:r>
              <a:rPr lang="en-US" sz="2000" dirty="0">
                <a:latin typeface="Arial"/>
                <a:cs typeface="Arial"/>
              </a:rPr>
              <a:t> </a:t>
            </a:r>
            <a:r>
              <a:rPr lang="en-US" sz="2000" dirty="0" err="1">
                <a:latin typeface="Arial"/>
                <a:cs typeface="Arial"/>
              </a:rPr>
              <a:t>durch</a:t>
            </a:r>
            <a:r>
              <a:rPr lang="en-US" sz="2000" dirty="0">
                <a:latin typeface="Arial"/>
                <a:cs typeface="Arial"/>
              </a:rPr>
              <a:t> </a:t>
            </a:r>
            <a:r>
              <a:rPr lang="en-US" sz="2000" dirty="0" err="1">
                <a:latin typeface="Arial"/>
                <a:cs typeface="Arial"/>
              </a:rPr>
              <a:t>Signale</a:t>
            </a:r>
            <a:r>
              <a:rPr lang="en-US" sz="2000" dirty="0">
                <a:latin typeface="Arial"/>
                <a:cs typeface="Arial"/>
              </a:rPr>
              <a:t> </a:t>
            </a:r>
            <a:r>
              <a:rPr lang="en-US" sz="2000" dirty="0" err="1">
                <a:latin typeface="Arial"/>
                <a:cs typeface="Arial"/>
              </a:rPr>
              <a:t>innerhalb</a:t>
            </a:r>
            <a:r>
              <a:rPr lang="en-US" sz="2000" dirty="0">
                <a:latin typeface="Arial"/>
                <a:cs typeface="Arial"/>
              </a:rPr>
              <a:t> der </a:t>
            </a:r>
            <a:r>
              <a:rPr lang="en-US" sz="2000" dirty="0" err="1">
                <a:latin typeface="Arial"/>
                <a:cs typeface="Arial"/>
              </a:rPr>
              <a:t>Zelle</a:t>
            </a:r>
            <a:r>
              <a:rPr lang="en-US" sz="2000" dirty="0">
                <a:latin typeface="Arial"/>
                <a:cs typeface="Arial"/>
              </a:rPr>
              <a:t>	</a:t>
            </a:r>
          </a:p>
          <a:p>
            <a:r>
              <a:rPr lang="en-US" sz="2000" dirty="0">
                <a:latin typeface="Arial"/>
                <a:cs typeface="Arial"/>
              </a:rPr>
              <a:t>	</a:t>
            </a:r>
            <a:r>
              <a:rPr lang="en-US" sz="2000" dirty="0" err="1">
                <a:latin typeface="Arial"/>
                <a:cs typeface="Arial"/>
              </a:rPr>
              <a:t>Diese</a:t>
            </a:r>
            <a:r>
              <a:rPr lang="en-US" sz="2000" dirty="0">
                <a:latin typeface="Arial"/>
                <a:cs typeface="Arial"/>
              </a:rPr>
              <a:t> </a:t>
            </a:r>
            <a:r>
              <a:rPr lang="en-US" sz="2000" dirty="0" err="1">
                <a:latin typeface="Arial"/>
                <a:cs typeface="Arial"/>
              </a:rPr>
              <a:t>kommen</a:t>
            </a:r>
            <a:r>
              <a:rPr lang="en-US" sz="2000" dirty="0">
                <a:latin typeface="Arial"/>
                <a:cs typeface="Arial"/>
              </a:rPr>
              <a:t> von den </a:t>
            </a:r>
            <a:r>
              <a:rPr lang="en-US" sz="2000" i="1" dirty="0" err="1">
                <a:latin typeface="Arial"/>
                <a:cs typeface="Arial"/>
              </a:rPr>
              <a:t>Mitochondrien</a:t>
            </a:r>
            <a:endParaRPr lang="en-US" sz="2000" i="1" dirty="0">
              <a:latin typeface="Arial"/>
              <a:cs typeface="Arial"/>
            </a:endParaRPr>
          </a:p>
          <a:p>
            <a:pPr lvl="1"/>
            <a:endParaRPr lang="en-US" sz="200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9014420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45868" y="151161"/>
            <a:ext cx="8746480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dirty="0">
                <a:solidFill>
                  <a:srgbClr val="3366FF"/>
                </a:solidFill>
                <a:latin typeface="Arial"/>
                <a:cs typeface="Arial"/>
              </a:rPr>
              <a:t>Das </a:t>
            </a:r>
            <a:r>
              <a:rPr lang="en-US" sz="2800" dirty="0" err="1">
                <a:solidFill>
                  <a:srgbClr val="3366FF"/>
                </a:solidFill>
                <a:latin typeface="Arial"/>
                <a:cs typeface="Arial"/>
              </a:rPr>
              <a:t>Kontrollsystem</a:t>
            </a:r>
            <a:r>
              <a:rPr lang="en-US" sz="2800" dirty="0">
                <a:solidFill>
                  <a:srgbClr val="3366FF"/>
                </a:solidFill>
                <a:latin typeface="Arial"/>
                <a:cs typeface="Arial"/>
              </a:rPr>
              <a:t> des </a:t>
            </a:r>
            <a:r>
              <a:rPr lang="en-US" sz="2800" dirty="0" err="1">
                <a:solidFill>
                  <a:srgbClr val="3366FF"/>
                </a:solidFill>
                <a:latin typeface="Arial"/>
                <a:cs typeface="Arial"/>
              </a:rPr>
              <a:t>Zellzyklus</a:t>
            </a:r>
            <a:r>
              <a:rPr lang="en-US" sz="2800" dirty="0">
                <a:solidFill>
                  <a:srgbClr val="3366FF"/>
                </a:solidFill>
                <a:latin typeface="Arial"/>
                <a:cs typeface="Arial"/>
              </a:rPr>
              <a:t> </a:t>
            </a:r>
            <a:r>
              <a:rPr lang="en-US" sz="2800" dirty="0" err="1">
                <a:solidFill>
                  <a:srgbClr val="3366FF"/>
                </a:solidFill>
                <a:latin typeface="Arial"/>
                <a:cs typeface="Arial"/>
              </a:rPr>
              <a:t>beruht</a:t>
            </a:r>
            <a:r>
              <a:rPr lang="en-US" sz="2800" dirty="0">
                <a:solidFill>
                  <a:srgbClr val="3366FF"/>
                </a:solidFill>
                <a:latin typeface="Arial"/>
                <a:cs typeface="Arial"/>
              </a:rPr>
              <a:t> auf </a:t>
            </a:r>
            <a:r>
              <a:rPr lang="en-US" sz="2800" dirty="0" err="1">
                <a:solidFill>
                  <a:srgbClr val="3366FF"/>
                </a:solidFill>
                <a:latin typeface="Arial"/>
                <a:cs typeface="Arial"/>
              </a:rPr>
              <a:t>Kinasen</a:t>
            </a:r>
            <a:endParaRPr lang="en-US" sz="2800" dirty="0">
              <a:solidFill>
                <a:srgbClr val="3366FF"/>
              </a:solidFill>
              <a:latin typeface="Arial"/>
              <a:cs typeface="Arial"/>
            </a:endParaRPr>
          </a:p>
          <a:p>
            <a:pPr algn="ctr"/>
            <a:r>
              <a:rPr lang="en-US" sz="2800" dirty="0">
                <a:solidFill>
                  <a:srgbClr val="3366FF"/>
                </a:solidFill>
                <a:latin typeface="Arial"/>
                <a:cs typeface="Arial"/>
              </a:rPr>
              <a:t>und </a:t>
            </a:r>
            <a:r>
              <a:rPr lang="en-US" sz="2800" dirty="0" err="1">
                <a:solidFill>
                  <a:srgbClr val="3366FF"/>
                </a:solidFill>
                <a:latin typeface="Arial"/>
                <a:cs typeface="Arial"/>
              </a:rPr>
              <a:t>Cyclinen</a:t>
            </a:r>
            <a:endParaRPr lang="en-US" sz="2800" dirty="0">
              <a:solidFill>
                <a:srgbClr val="3366FF"/>
              </a:solidFill>
              <a:latin typeface="Arial"/>
              <a:cs typeface="Arial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45868" y="1390413"/>
            <a:ext cx="8933305" cy="535531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>
                <a:latin typeface="Arial"/>
                <a:cs typeface="Arial"/>
              </a:rPr>
              <a:t>Cyclin-abhängige</a:t>
            </a:r>
            <a:r>
              <a:rPr lang="en-US" b="1" dirty="0">
                <a:latin typeface="Arial"/>
                <a:cs typeface="Arial"/>
              </a:rPr>
              <a:t> </a:t>
            </a:r>
            <a:r>
              <a:rPr lang="en-US" b="1" dirty="0" err="1">
                <a:latin typeface="Arial"/>
                <a:cs typeface="Arial"/>
              </a:rPr>
              <a:t>Proteinkinasen</a:t>
            </a:r>
            <a:r>
              <a:rPr lang="en-US" b="1" dirty="0">
                <a:latin typeface="Arial"/>
                <a:cs typeface="Arial"/>
              </a:rPr>
              <a:t> </a:t>
            </a:r>
          </a:p>
          <a:p>
            <a:pPr marL="285750" indent="-285750">
              <a:buFontTx/>
              <a:buChar char="-"/>
            </a:pPr>
            <a:r>
              <a:rPr lang="en-US" dirty="0" err="1">
                <a:latin typeface="Arial"/>
                <a:cs typeface="Arial"/>
              </a:rPr>
              <a:t>Phosphorylieren</a:t>
            </a:r>
            <a:r>
              <a:rPr lang="en-US" dirty="0">
                <a:latin typeface="Arial"/>
                <a:cs typeface="Arial"/>
              </a:rPr>
              <a:t> </a:t>
            </a:r>
            <a:r>
              <a:rPr lang="en-US" dirty="0" err="1">
                <a:latin typeface="Arial"/>
                <a:cs typeface="Arial"/>
              </a:rPr>
              <a:t>verschiedene</a:t>
            </a:r>
            <a:r>
              <a:rPr lang="en-US" dirty="0">
                <a:latin typeface="Arial"/>
                <a:cs typeface="Arial"/>
              </a:rPr>
              <a:t> </a:t>
            </a:r>
            <a:r>
              <a:rPr lang="en-US" dirty="0" err="1">
                <a:latin typeface="Arial"/>
                <a:cs typeface="Arial"/>
              </a:rPr>
              <a:t>Zellstrukturen</a:t>
            </a:r>
            <a:endParaRPr lang="en-US" dirty="0">
              <a:latin typeface="Arial"/>
              <a:cs typeface="Arial"/>
            </a:endParaRPr>
          </a:p>
          <a:p>
            <a:pPr marL="285750" indent="-285750">
              <a:buFontTx/>
              <a:buChar char="-"/>
            </a:pPr>
            <a:r>
              <a:rPr lang="en-US" dirty="0" err="1">
                <a:latin typeface="Arial"/>
                <a:cs typeface="Arial"/>
              </a:rPr>
              <a:t>Treiben</a:t>
            </a:r>
            <a:r>
              <a:rPr lang="en-US" dirty="0">
                <a:latin typeface="Arial"/>
                <a:cs typeface="Arial"/>
              </a:rPr>
              <a:t> so den </a:t>
            </a:r>
            <a:r>
              <a:rPr lang="en-US" dirty="0" err="1">
                <a:latin typeface="Arial"/>
                <a:cs typeface="Arial"/>
              </a:rPr>
              <a:t>Zellzyklus</a:t>
            </a:r>
            <a:r>
              <a:rPr lang="en-US" dirty="0">
                <a:latin typeface="Arial"/>
                <a:cs typeface="Arial"/>
              </a:rPr>
              <a:t> </a:t>
            </a:r>
            <a:r>
              <a:rPr lang="en-US" dirty="0" err="1">
                <a:latin typeface="Arial"/>
                <a:cs typeface="Arial"/>
              </a:rPr>
              <a:t>voran</a:t>
            </a:r>
            <a:endParaRPr lang="en-US" dirty="0">
              <a:latin typeface="Arial"/>
              <a:cs typeface="Arial"/>
            </a:endParaRPr>
          </a:p>
          <a:p>
            <a:pPr marL="285750" indent="-285750">
              <a:buFontTx/>
              <a:buChar char="-"/>
            </a:pPr>
            <a:r>
              <a:rPr lang="en-US" dirty="0" err="1">
                <a:latin typeface="Arial"/>
                <a:cs typeface="Arial"/>
              </a:rPr>
              <a:t>Konstitutiv</a:t>
            </a:r>
            <a:r>
              <a:rPr lang="en-US" dirty="0">
                <a:latin typeface="Arial"/>
                <a:cs typeface="Arial"/>
              </a:rPr>
              <a:t> </a:t>
            </a:r>
            <a:r>
              <a:rPr lang="en-US" dirty="0" err="1">
                <a:latin typeface="Arial"/>
                <a:cs typeface="Arial"/>
              </a:rPr>
              <a:t>vorhanden</a:t>
            </a:r>
            <a:endParaRPr lang="en-US" dirty="0">
              <a:latin typeface="Arial"/>
              <a:cs typeface="Arial"/>
            </a:endParaRPr>
          </a:p>
          <a:p>
            <a:pPr marL="285750" indent="-285750">
              <a:buFontTx/>
              <a:buChar char="-"/>
            </a:pPr>
            <a:endParaRPr lang="en-US" dirty="0">
              <a:latin typeface="Arial"/>
              <a:cs typeface="Arial"/>
            </a:endParaRPr>
          </a:p>
          <a:p>
            <a:r>
              <a:rPr lang="en-US" b="1" dirty="0" err="1">
                <a:latin typeface="Arial"/>
                <a:cs typeface="Arial"/>
              </a:rPr>
              <a:t>Cycline</a:t>
            </a:r>
            <a:endParaRPr lang="en-US" b="1" dirty="0">
              <a:latin typeface="Arial"/>
              <a:cs typeface="Arial"/>
            </a:endParaRPr>
          </a:p>
          <a:p>
            <a:pPr marL="285750" indent="-285750">
              <a:buFontTx/>
              <a:buChar char="-"/>
            </a:pPr>
            <a:r>
              <a:rPr lang="en-US" dirty="0" err="1">
                <a:latin typeface="Arial"/>
                <a:cs typeface="Arial"/>
              </a:rPr>
              <a:t>Regulieren</a:t>
            </a:r>
            <a:r>
              <a:rPr lang="en-US" dirty="0">
                <a:latin typeface="Arial"/>
                <a:cs typeface="Arial"/>
              </a:rPr>
              <a:t> die </a:t>
            </a:r>
            <a:r>
              <a:rPr lang="en-US" dirty="0" err="1">
                <a:latin typeface="Arial"/>
                <a:cs typeface="Arial"/>
              </a:rPr>
              <a:t>Kinasen</a:t>
            </a:r>
            <a:endParaRPr lang="en-US" dirty="0">
              <a:latin typeface="Arial"/>
              <a:cs typeface="Arial"/>
            </a:endParaRPr>
          </a:p>
          <a:p>
            <a:pPr marL="285750" indent="-285750">
              <a:buFontTx/>
              <a:buChar char="-"/>
            </a:pPr>
            <a:r>
              <a:rPr lang="en-US" dirty="0" err="1">
                <a:latin typeface="Arial"/>
                <a:cs typeface="Arial"/>
              </a:rPr>
              <a:t>Zyklisch</a:t>
            </a:r>
            <a:r>
              <a:rPr lang="en-US" dirty="0">
                <a:latin typeface="Arial"/>
                <a:cs typeface="Arial"/>
              </a:rPr>
              <a:t> auf- und </a:t>
            </a:r>
            <a:r>
              <a:rPr lang="en-US" dirty="0" err="1">
                <a:latin typeface="Arial"/>
                <a:cs typeface="Arial"/>
              </a:rPr>
              <a:t>abgebaut</a:t>
            </a:r>
            <a:endParaRPr lang="en-US" dirty="0">
              <a:latin typeface="Arial"/>
              <a:cs typeface="Arial"/>
            </a:endParaRPr>
          </a:p>
          <a:p>
            <a:endParaRPr lang="en-US" dirty="0">
              <a:latin typeface="Arial"/>
              <a:cs typeface="Arial"/>
            </a:endParaRPr>
          </a:p>
          <a:p>
            <a:r>
              <a:rPr lang="en-US" dirty="0">
                <a:latin typeface="Arial"/>
                <a:cs typeface="Arial"/>
              </a:rPr>
              <a:t>G</a:t>
            </a:r>
            <a:r>
              <a:rPr lang="en-US" baseline="-25000" dirty="0">
                <a:latin typeface="Arial"/>
                <a:cs typeface="Arial"/>
              </a:rPr>
              <a:t>1</a:t>
            </a:r>
            <a:r>
              <a:rPr lang="en-US" dirty="0">
                <a:latin typeface="Arial"/>
                <a:cs typeface="Arial"/>
              </a:rPr>
              <a:t>-Cycline: </a:t>
            </a:r>
            <a:r>
              <a:rPr lang="en-US" dirty="0" err="1">
                <a:latin typeface="Arial"/>
                <a:cs typeface="Arial"/>
              </a:rPr>
              <a:t>binden</a:t>
            </a:r>
            <a:r>
              <a:rPr lang="en-US" dirty="0">
                <a:latin typeface="Arial"/>
                <a:cs typeface="Arial"/>
              </a:rPr>
              <a:t> an </a:t>
            </a:r>
            <a:r>
              <a:rPr lang="en-US" dirty="0" err="1">
                <a:latin typeface="Arial"/>
                <a:cs typeface="Arial"/>
              </a:rPr>
              <a:t>Cdks</a:t>
            </a:r>
            <a:r>
              <a:rPr lang="en-US" dirty="0">
                <a:latin typeface="Arial"/>
                <a:cs typeface="Arial"/>
              </a:rPr>
              <a:t> und </a:t>
            </a:r>
            <a:r>
              <a:rPr lang="en-US" dirty="0" err="1">
                <a:latin typeface="Arial"/>
                <a:cs typeface="Arial"/>
              </a:rPr>
              <a:t>vermitteln</a:t>
            </a:r>
            <a:r>
              <a:rPr lang="en-US" dirty="0">
                <a:latin typeface="Arial"/>
                <a:cs typeface="Arial"/>
              </a:rPr>
              <a:t> </a:t>
            </a:r>
            <a:r>
              <a:rPr lang="en-US" dirty="0" err="1">
                <a:latin typeface="Arial"/>
                <a:cs typeface="Arial"/>
              </a:rPr>
              <a:t>Eintritt</a:t>
            </a:r>
            <a:r>
              <a:rPr lang="en-US" dirty="0">
                <a:latin typeface="Arial"/>
                <a:cs typeface="Arial"/>
              </a:rPr>
              <a:t> in die S-Phase</a:t>
            </a:r>
          </a:p>
          <a:p>
            <a:r>
              <a:rPr lang="en-US" dirty="0">
                <a:latin typeface="Arial"/>
                <a:cs typeface="Arial"/>
              </a:rPr>
              <a:t>S-</a:t>
            </a:r>
            <a:r>
              <a:rPr lang="en-US" dirty="0" err="1">
                <a:latin typeface="Arial"/>
                <a:cs typeface="Arial"/>
              </a:rPr>
              <a:t>Cycline</a:t>
            </a:r>
            <a:r>
              <a:rPr lang="en-US" dirty="0">
                <a:latin typeface="Arial"/>
                <a:cs typeface="Arial"/>
              </a:rPr>
              <a:t>: </a:t>
            </a:r>
            <a:r>
              <a:rPr lang="en-US" dirty="0" err="1">
                <a:latin typeface="Arial"/>
                <a:cs typeface="Arial"/>
              </a:rPr>
              <a:t>regen</a:t>
            </a:r>
            <a:r>
              <a:rPr lang="en-US" dirty="0">
                <a:latin typeface="Arial"/>
                <a:cs typeface="Arial"/>
              </a:rPr>
              <a:t> die </a:t>
            </a:r>
            <a:r>
              <a:rPr lang="en-US" dirty="0" err="1">
                <a:latin typeface="Arial"/>
                <a:cs typeface="Arial"/>
              </a:rPr>
              <a:t>Chromosomenduplikation</a:t>
            </a:r>
            <a:r>
              <a:rPr lang="en-US" dirty="0">
                <a:latin typeface="Arial"/>
                <a:cs typeface="Arial"/>
              </a:rPr>
              <a:t> an</a:t>
            </a:r>
          </a:p>
          <a:p>
            <a:r>
              <a:rPr lang="en-US" dirty="0">
                <a:latin typeface="Arial"/>
                <a:cs typeface="Arial"/>
              </a:rPr>
              <a:t>M-</a:t>
            </a:r>
            <a:r>
              <a:rPr lang="en-US" dirty="0" err="1">
                <a:latin typeface="Arial"/>
                <a:cs typeface="Arial"/>
              </a:rPr>
              <a:t>Cycline</a:t>
            </a:r>
            <a:r>
              <a:rPr lang="en-US" dirty="0">
                <a:latin typeface="Arial"/>
                <a:cs typeface="Arial"/>
              </a:rPr>
              <a:t> (</a:t>
            </a:r>
            <a:r>
              <a:rPr lang="en-US" dirty="0" err="1">
                <a:latin typeface="Arial"/>
                <a:cs typeface="Arial"/>
              </a:rPr>
              <a:t>z.B</a:t>
            </a:r>
            <a:r>
              <a:rPr lang="en-US" dirty="0">
                <a:latin typeface="Arial"/>
                <a:cs typeface="Arial"/>
              </a:rPr>
              <a:t>. </a:t>
            </a:r>
            <a:r>
              <a:rPr lang="en-US" b="1" dirty="0" err="1">
                <a:latin typeface="Arial"/>
                <a:cs typeface="Arial"/>
              </a:rPr>
              <a:t>Cyclin</a:t>
            </a:r>
            <a:r>
              <a:rPr lang="en-US" b="1" dirty="0">
                <a:latin typeface="Arial"/>
                <a:cs typeface="Arial"/>
              </a:rPr>
              <a:t> B</a:t>
            </a:r>
            <a:r>
              <a:rPr lang="en-US" dirty="0">
                <a:latin typeface="Arial"/>
                <a:cs typeface="Arial"/>
              </a:rPr>
              <a:t>): </a:t>
            </a:r>
            <a:r>
              <a:rPr lang="en-US" dirty="0" err="1">
                <a:latin typeface="Arial"/>
                <a:cs typeface="Arial"/>
              </a:rPr>
              <a:t>aktivieren</a:t>
            </a:r>
            <a:r>
              <a:rPr lang="en-US" dirty="0">
                <a:latin typeface="Arial"/>
                <a:cs typeface="Arial"/>
              </a:rPr>
              <a:t> </a:t>
            </a:r>
            <a:r>
              <a:rPr lang="en-US" dirty="0" err="1">
                <a:latin typeface="Arial"/>
                <a:cs typeface="Arial"/>
              </a:rPr>
              <a:t>Cdks</a:t>
            </a:r>
            <a:r>
              <a:rPr lang="en-US" dirty="0">
                <a:latin typeface="Arial"/>
                <a:cs typeface="Arial"/>
              </a:rPr>
              <a:t> </a:t>
            </a:r>
            <a:r>
              <a:rPr lang="en-US" dirty="0" err="1">
                <a:latin typeface="Arial"/>
                <a:cs typeface="Arial"/>
              </a:rPr>
              <a:t>während</a:t>
            </a:r>
            <a:r>
              <a:rPr lang="en-US" dirty="0">
                <a:latin typeface="Arial"/>
                <a:cs typeface="Arial"/>
              </a:rPr>
              <a:t> der G</a:t>
            </a:r>
            <a:r>
              <a:rPr lang="en-US" baseline="-25000" dirty="0">
                <a:latin typeface="Arial"/>
                <a:cs typeface="Arial"/>
              </a:rPr>
              <a:t>2</a:t>
            </a:r>
            <a:r>
              <a:rPr lang="en-US" dirty="0">
                <a:latin typeface="Arial"/>
                <a:cs typeface="Arial"/>
              </a:rPr>
              <a:t>-Phase </a:t>
            </a:r>
          </a:p>
          <a:p>
            <a:r>
              <a:rPr lang="en-US" dirty="0">
                <a:latin typeface="Arial"/>
                <a:cs typeface="Arial"/>
              </a:rPr>
              <a:t>	 </a:t>
            </a:r>
            <a:r>
              <a:rPr lang="en-US" dirty="0" err="1">
                <a:latin typeface="Arial"/>
                <a:cs typeface="Arial"/>
              </a:rPr>
              <a:t>Vermitteln</a:t>
            </a:r>
            <a:r>
              <a:rPr lang="en-US" dirty="0">
                <a:latin typeface="Arial"/>
                <a:cs typeface="Arial"/>
              </a:rPr>
              <a:t> </a:t>
            </a:r>
            <a:r>
              <a:rPr lang="en-US" dirty="0" err="1">
                <a:latin typeface="Arial"/>
                <a:cs typeface="Arial"/>
              </a:rPr>
              <a:t>Eintritt</a:t>
            </a:r>
            <a:r>
              <a:rPr lang="en-US" dirty="0">
                <a:latin typeface="Arial"/>
                <a:cs typeface="Arial"/>
              </a:rPr>
              <a:t> in die </a:t>
            </a:r>
            <a:r>
              <a:rPr lang="en-US" dirty="0" err="1">
                <a:latin typeface="Arial"/>
                <a:cs typeface="Arial"/>
              </a:rPr>
              <a:t>Mitose</a:t>
            </a:r>
            <a:endParaRPr lang="en-US" dirty="0">
              <a:latin typeface="Arial"/>
              <a:cs typeface="Arial"/>
            </a:endParaRPr>
          </a:p>
          <a:p>
            <a:endParaRPr lang="en-US" dirty="0">
              <a:latin typeface="Arial"/>
              <a:cs typeface="Arial"/>
            </a:endParaRPr>
          </a:p>
          <a:p>
            <a:r>
              <a:rPr lang="en-US" dirty="0" err="1">
                <a:latin typeface="Arial"/>
                <a:cs typeface="Arial"/>
              </a:rPr>
              <a:t>Bei</a:t>
            </a:r>
            <a:r>
              <a:rPr lang="en-US" dirty="0">
                <a:latin typeface="Arial"/>
                <a:cs typeface="Arial"/>
              </a:rPr>
              <a:t> </a:t>
            </a:r>
            <a:r>
              <a:rPr lang="en-US" dirty="0" err="1">
                <a:latin typeface="Arial"/>
                <a:cs typeface="Arial"/>
              </a:rPr>
              <a:t>steigender</a:t>
            </a:r>
            <a:r>
              <a:rPr lang="en-US" dirty="0">
                <a:latin typeface="Arial"/>
                <a:cs typeface="Arial"/>
              </a:rPr>
              <a:t> </a:t>
            </a:r>
            <a:r>
              <a:rPr lang="en-US" dirty="0" err="1">
                <a:latin typeface="Arial"/>
                <a:cs typeface="Arial"/>
              </a:rPr>
              <a:t>Cyclin</a:t>
            </a:r>
            <a:r>
              <a:rPr lang="en-US" dirty="0">
                <a:latin typeface="Arial"/>
                <a:cs typeface="Arial"/>
              </a:rPr>
              <a:t> B-</a:t>
            </a:r>
            <a:r>
              <a:rPr lang="en-US" dirty="0" err="1">
                <a:latin typeface="Arial"/>
                <a:cs typeface="Arial"/>
              </a:rPr>
              <a:t>Konzentration</a:t>
            </a:r>
            <a:r>
              <a:rPr lang="en-US" dirty="0">
                <a:latin typeface="Arial"/>
                <a:cs typeface="Arial"/>
              </a:rPr>
              <a:t> </a:t>
            </a:r>
            <a:r>
              <a:rPr lang="en-US" dirty="0" err="1">
                <a:latin typeface="Arial"/>
                <a:cs typeface="Arial"/>
              </a:rPr>
              <a:t>wird</a:t>
            </a:r>
            <a:r>
              <a:rPr lang="en-US" dirty="0">
                <a:latin typeface="Arial"/>
                <a:cs typeface="Arial"/>
              </a:rPr>
              <a:t> </a:t>
            </a:r>
            <a:r>
              <a:rPr lang="en-US" b="1" dirty="0" err="1">
                <a:latin typeface="Arial"/>
                <a:cs typeface="Arial"/>
              </a:rPr>
              <a:t>Mitose</a:t>
            </a:r>
            <a:r>
              <a:rPr lang="en-US" b="1" dirty="0">
                <a:latin typeface="Arial"/>
                <a:cs typeface="Arial"/>
              </a:rPr>
              <a:t>-Promoting Factor (MPF) </a:t>
            </a:r>
            <a:r>
              <a:rPr lang="en-US" dirty="0" err="1">
                <a:latin typeface="Arial"/>
                <a:cs typeface="Arial"/>
              </a:rPr>
              <a:t>gebildet</a:t>
            </a:r>
            <a:endParaRPr lang="en-US" dirty="0">
              <a:latin typeface="Arial"/>
              <a:cs typeface="Arial"/>
            </a:endParaRPr>
          </a:p>
          <a:p>
            <a:r>
              <a:rPr lang="en-US" dirty="0">
                <a:latin typeface="Arial"/>
                <a:cs typeface="Arial"/>
              </a:rPr>
              <a:t>	</a:t>
            </a:r>
            <a:r>
              <a:rPr lang="en-US" dirty="0" err="1">
                <a:latin typeface="Arial"/>
                <a:cs typeface="Arial"/>
              </a:rPr>
              <a:t>Phosphoryliert</a:t>
            </a:r>
            <a:r>
              <a:rPr lang="en-US" dirty="0">
                <a:latin typeface="Arial"/>
                <a:cs typeface="Arial"/>
              </a:rPr>
              <a:t> </a:t>
            </a:r>
            <a:r>
              <a:rPr lang="en-US" dirty="0" err="1">
                <a:latin typeface="Arial"/>
                <a:cs typeface="Arial"/>
              </a:rPr>
              <a:t>Histon</a:t>
            </a:r>
            <a:r>
              <a:rPr lang="en-US" dirty="0">
                <a:latin typeface="Arial"/>
                <a:cs typeface="Arial"/>
              </a:rPr>
              <a:t> H1 -&gt; </a:t>
            </a:r>
            <a:r>
              <a:rPr lang="en-US" dirty="0" err="1">
                <a:latin typeface="Arial"/>
                <a:cs typeface="Arial"/>
              </a:rPr>
              <a:t>Kondensierung</a:t>
            </a:r>
            <a:r>
              <a:rPr lang="en-US" dirty="0">
                <a:latin typeface="Arial"/>
                <a:cs typeface="Arial"/>
              </a:rPr>
              <a:t> der </a:t>
            </a:r>
            <a:r>
              <a:rPr lang="en-US" dirty="0" err="1">
                <a:latin typeface="Arial"/>
                <a:cs typeface="Arial"/>
              </a:rPr>
              <a:t>Chromosomen</a:t>
            </a:r>
            <a:endParaRPr lang="en-US" dirty="0">
              <a:latin typeface="Arial"/>
              <a:cs typeface="Arial"/>
            </a:endParaRPr>
          </a:p>
          <a:p>
            <a:r>
              <a:rPr lang="en-US" dirty="0">
                <a:latin typeface="Arial"/>
                <a:cs typeface="Arial"/>
              </a:rPr>
              <a:t>	</a:t>
            </a:r>
            <a:r>
              <a:rPr lang="en-US" dirty="0" err="1">
                <a:latin typeface="Arial"/>
                <a:cs typeface="Arial"/>
              </a:rPr>
              <a:t>Phosphoryliert</a:t>
            </a:r>
            <a:r>
              <a:rPr lang="en-US" dirty="0">
                <a:latin typeface="Arial"/>
                <a:cs typeface="Arial"/>
              </a:rPr>
              <a:t> MAPs -&gt; </a:t>
            </a:r>
            <a:r>
              <a:rPr lang="en-US" dirty="0" err="1">
                <a:latin typeface="Arial"/>
                <a:cs typeface="Arial"/>
              </a:rPr>
              <a:t>Bildung</a:t>
            </a:r>
            <a:r>
              <a:rPr lang="en-US" dirty="0">
                <a:latin typeface="Arial"/>
                <a:cs typeface="Arial"/>
              </a:rPr>
              <a:t> </a:t>
            </a:r>
            <a:r>
              <a:rPr lang="en-US" dirty="0" err="1">
                <a:latin typeface="Arial"/>
                <a:cs typeface="Arial"/>
              </a:rPr>
              <a:t>Spindelapparat</a:t>
            </a:r>
            <a:endParaRPr lang="en-US" dirty="0">
              <a:latin typeface="Arial"/>
              <a:cs typeface="Arial"/>
            </a:endParaRPr>
          </a:p>
          <a:p>
            <a:r>
              <a:rPr lang="en-US" dirty="0">
                <a:latin typeface="Arial"/>
                <a:cs typeface="Arial"/>
              </a:rPr>
              <a:t>	</a:t>
            </a:r>
            <a:r>
              <a:rPr lang="en-US" dirty="0" err="1">
                <a:latin typeface="Arial"/>
                <a:cs typeface="Arial"/>
              </a:rPr>
              <a:t>Phosphoryliert</a:t>
            </a:r>
            <a:r>
              <a:rPr lang="en-US" dirty="0">
                <a:latin typeface="Arial"/>
                <a:cs typeface="Arial"/>
              </a:rPr>
              <a:t> </a:t>
            </a:r>
            <a:r>
              <a:rPr lang="en-US" dirty="0" err="1">
                <a:latin typeface="Arial"/>
                <a:cs typeface="Arial"/>
              </a:rPr>
              <a:t>Lamine</a:t>
            </a:r>
            <a:r>
              <a:rPr lang="en-US" dirty="0">
                <a:latin typeface="Arial"/>
                <a:cs typeface="Arial"/>
              </a:rPr>
              <a:t> -&gt; </a:t>
            </a:r>
            <a:r>
              <a:rPr lang="en-US" dirty="0" err="1">
                <a:latin typeface="Arial"/>
                <a:cs typeface="Arial"/>
              </a:rPr>
              <a:t>Auflösung</a:t>
            </a:r>
            <a:r>
              <a:rPr lang="en-US" dirty="0">
                <a:latin typeface="Arial"/>
                <a:cs typeface="Arial"/>
              </a:rPr>
              <a:t> der </a:t>
            </a:r>
            <a:r>
              <a:rPr lang="en-US" dirty="0" err="1">
                <a:latin typeface="Arial"/>
                <a:cs typeface="Arial"/>
              </a:rPr>
              <a:t>Kernhülle</a:t>
            </a:r>
            <a:r>
              <a:rPr lang="en-US" dirty="0">
                <a:latin typeface="Arial"/>
                <a:cs typeface="Arial"/>
              </a:rPr>
              <a:t> </a:t>
            </a:r>
          </a:p>
          <a:p>
            <a:pPr marL="285750" indent="-285750">
              <a:buFontTx/>
              <a:buChar char="-"/>
            </a:pPr>
            <a:endParaRPr lang="en-US" dirty="0">
              <a:latin typeface="Arial"/>
              <a:cs typeface="Arial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65174" y="1445582"/>
            <a:ext cx="1778000" cy="2235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6837095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42317" y="214908"/>
            <a:ext cx="8248572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err="1">
                <a:solidFill>
                  <a:srgbClr val="3366FF"/>
                </a:solidFill>
                <a:latin typeface="Arial"/>
                <a:cs typeface="Arial"/>
              </a:rPr>
              <a:t>Extrinsische</a:t>
            </a:r>
            <a:r>
              <a:rPr lang="en-US" sz="3200" dirty="0">
                <a:solidFill>
                  <a:srgbClr val="3366FF"/>
                </a:solidFill>
                <a:latin typeface="Arial"/>
                <a:cs typeface="Arial"/>
              </a:rPr>
              <a:t> </a:t>
            </a:r>
            <a:r>
              <a:rPr lang="en-US" sz="3200" dirty="0" err="1">
                <a:solidFill>
                  <a:srgbClr val="3366FF"/>
                </a:solidFill>
                <a:latin typeface="Arial"/>
                <a:cs typeface="Arial"/>
              </a:rPr>
              <a:t>Apoptosesignale</a:t>
            </a:r>
            <a:r>
              <a:rPr lang="en-US" sz="3200" dirty="0">
                <a:solidFill>
                  <a:srgbClr val="3366FF"/>
                </a:solidFill>
                <a:latin typeface="Arial"/>
                <a:cs typeface="Arial"/>
              </a:rPr>
              <a:t> (=von </a:t>
            </a:r>
            <a:r>
              <a:rPr lang="en-US" sz="3200" dirty="0" err="1">
                <a:solidFill>
                  <a:srgbClr val="3366FF"/>
                </a:solidFill>
                <a:latin typeface="Arial"/>
                <a:cs typeface="Arial"/>
              </a:rPr>
              <a:t>aussen</a:t>
            </a:r>
            <a:r>
              <a:rPr lang="en-US" sz="3200" dirty="0">
                <a:solidFill>
                  <a:srgbClr val="3366FF"/>
                </a:solidFill>
                <a:latin typeface="Arial"/>
                <a:cs typeface="Arial"/>
              </a:rPr>
              <a:t>)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03056" y="1026471"/>
            <a:ext cx="7189776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>
                <a:latin typeface="Arial"/>
                <a:cs typeface="Arial"/>
              </a:rPr>
              <a:t>Tumornekrosefaktor</a:t>
            </a:r>
            <a:r>
              <a:rPr lang="en-US" b="1" dirty="0">
                <a:latin typeface="Arial"/>
                <a:cs typeface="Arial"/>
              </a:rPr>
              <a:t> (TNF)</a:t>
            </a:r>
          </a:p>
          <a:p>
            <a:endParaRPr lang="en-US" b="1" dirty="0">
              <a:latin typeface="Arial"/>
              <a:cs typeface="Arial"/>
            </a:endParaRPr>
          </a:p>
          <a:p>
            <a:r>
              <a:rPr lang="en-US" dirty="0">
                <a:latin typeface="Arial"/>
                <a:cs typeface="Arial"/>
              </a:rPr>
              <a:t>	</a:t>
            </a:r>
            <a:r>
              <a:rPr lang="en-US" dirty="0" err="1">
                <a:latin typeface="Arial"/>
                <a:cs typeface="Arial"/>
              </a:rPr>
              <a:t>Ausgeschüttet</a:t>
            </a:r>
            <a:r>
              <a:rPr lang="en-US" dirty="0">
                <a:latin typeface="Arial"/>
                <a:cs typeface="Arial"/>
              </a:rPr>
              <a:t> </a:t>
            </a:r>
            <a:r>
              <a:rPr lang="en-US" dirty="0" err="1">
                <a:latin typeface="Arial"/>
                <a:cs typeface="Arial"/>
              </a:rPr>
              <a:t>u.a</a:t>
            </a:r>
            <a:r>
              <a:rPr lang="en-US" dirty="0">
                <a:latin typeface="Arial"/>
                <a:cs typeface="Arial"/>
              </a:rPr>
              <a:t>. von </a:t>
            </a:r>
            <a:r>
              <a:rPr lang="en-US" dirty="0" err="1">
                <a:latin typeface="Arial"/>
                <a:cs typeface="Arial"/>
              </a:rPr>
              <a:t>nekrotischen</a:t>
            </a:r>
            <a:r>
              <a:rPr lang="en-US" dirty="0">
                <a:latin typeface="Arial"/>
                <a:cs typeface="Arial"/>
              </a:rPr>
              <a:t> </a:t>
            </a:r>
            <a:r>
              <a:rPr lang="en-US" dirty="0" err="1">
                <a:latin typeface="Arial"/>
                <a:cs typeface="Arial"/>
              </a:rPr>
              <a:t>Zellen</a:t>
            </a:r>
            <a:r>
              <a:rPr lang="en-US" dirty="0">
                <a:latin typeface="Arial"/>
                <a:cs typeface="Arial"/>
              </a:rPr>
              <a:t> und </a:t>
            </a:r>
            <a:r>
              <a:rPr lang="en-US" dirty="0" err="1">
                <a:latin typeface="Arial"/>
                <a:cs typeface="Arial"/>
              </a:rPr>
              <a:t>Makrophagen</a:t>
            </a:r>
            <a:endParaRPr lang="en-US" dirty="0">
              <a:latin typeface="Arial"/>
              <a:cs typeface="Arial"/>
            </a:endParaRPr>
          </a:p>
          <a:p>
            <a:r>
              <a:rPr lang="en-US" dirty="0">
                <a:latin typeface="Arial"/>
                <a:cs typeface="Arial"/>
              </a:rPr>
              <a:t>	</a:t>
            </a:r>
            <a:r>
              <a:rPr lang="en-US" dirty="0" err="1">
                <a:latin typeface="Arial"/>
                <a:cs typeface="Arial"/>
              </a:rPr>
              <a:t>Bindet</a:t>
            </a:r>
            <a:r>
              <a:rPr lang="en-US" dirty="0">
                <a:latin typeface="Arial"/>
                <a:cs typeface="Arial"/>
              </a:rPr>
              <a:t> an </a:t>
            </a:r>
            <a:r>
              <a:rPr lang="en-US" dirty="0" err="1">
                <a:latin typeface="Arial"/>
                <a:cs typeface="Arial"/>
              </a:rPr>
              <a:t>entsprechenden</a:t>
            </a:r>
            <a:r>
              <a:rPr lang="en-US" dirty="0">
                <a:latin typeface="Arial"/>
                <a:cs typeface="Arial"/>
              </a:rPr>
              <a:t> </a:t>
            </a:r>
            <a:r>
              <a:rPr lang="en-US" dirty="0" err="1">
                <a:latin typeface="Arial"/>
                <a:cs typeface="Arial"/>
              </a:rPr>
              <a:t>Rezeptor</a:t>
            </a:r>
            <a:endParaRPr lang="en-US" dirty="0">
              <a:latin typeface="Arial"/>
              <a:cs typeface="Arial"/>
            </a:endParaRPr>
          </a:p>
          <a:p>
            <a:r>
              <a:rPr lang="en-US" dirty="0">
                <a:latin typeface="Arial"/>
                <a:cs typeface="Arial"/>
              </a:rPr>
              <a:t>	-&gt; </a:t>
            </a:r>
            <a:r>
              <a:rPr lang="en-US" dirty="0" err="1">
                <a:latin typeface="Arial"/>
                <a:cs typeface="Arial"/>
              </a:rPr>
              <a:t>Dessen</a:t>
            </a:r>
            <a:r>
              <a:rPr lang="en-US" dirty="0">
                <a:latin typeface="Arial"/>
                <a:cs typeface="Arial"/>
              </a:rPr>
              <a:t> </a:t>
            </a:r>
            <a:r>
              <a:rPr lang="en-US" dirty="0" err="1">
                <a:latin typeface="Arial"/>
                <a:cs typeface="Arial"/>
              </a:rPr>
              <a:t>intrazelluläre</a:t>
            </a:r>
            <a:r>
              <a:rPr lang="en-US" dirty="0">
                <a:latin typeface="Arial"/>
                <a:cs typeface="Arial"/>
              </a:rPr>
              <a:t> </a:t>
            </a:r>
            <a:r>
              <a:rPr lang="en-US" dirty="0" err="1">
                <a:latin typeface="Arial"/>
                <a:cs typeface="Arial"/>
              </a:rPr>
              <a:t>Todesdomäne</a:t>
            </a:r>
            <a:r>
              <a:rPr lang="en-US" dirty="0">
                <a:latin typeface="Arial"/>
                <a:cs typeface="Arial"/>
              </a:rPr>
              <a:t> </a:t>
            </a:r>
            <a:r>
              <a:rPr lang="en-US" dirty="0" err="1">
                <a:latin typeface="Arial"/>
                <a:cs typeface="Arial"/>
              </a:rPr>
              <a:t>wird</a:t>
            </a:r>
            <a:r>
              <a:rPr lang="en-US" dirty="0">
                <a:latin typeface="Arial"/>
                <a:cs typeface="Arial"/>
              </a:rPr>
              <a:t> </a:t>
            </a:r>
            <a:r>
              <a:rPr lang="en-US" dirty="0" err="1">
                <a:latin typeface="Arial"/>
                <a:cs typeface="Arial"/>
              </a:rPr>
              <a:t>aktiviert</a:t>
            </a:r>
            <a:r>
              <a:rPr lang="en-US" dirty="0">
                <a:latin typeface="Arial"/>
                <a:cs typeface="Arial"/>
              </a:rPr>
              <a:t> </a:t>
            </a:r>
          </a:p>
          <a:p>
            <a:r>
              <a:rPr lang="en-US" dirty="0">
                <a:latin typeface="Arial"/>
                <a:cs typeface="Arial"/>
              </a:rPr>
              <a:t>	-&gt; </a:t>
            </a:r>
            <a:r>
              <a:rPr lang="en-US" dirty="0" err="1">
                <a:latin typeface="Arial"/>
                <a:cs typeface="Arial"/>
              </a:rPr>
              <a:t>Einleitung</a:t>
            </a:r>
            <a:r>
              <a:rPr lang="en-US" dirty="0">
                <a:latin typeface="Arial"/>
                <a:cs typeface="Arial"/>
              </a:rPr>
              <a:t> </a:t>
            </a:r>
            <a:r>
              <a:rPr lang="en-US" dirty="0" err="1">
                <a:latin typeface="Arial"/>
                <a:cs typeface="Arial"/>
              </a:rPr>
              <a:t>Apoptose</a:t>
            </a:r>
            <a:endParaRPr lang="en-US" dirty="0">
              <a:latin typeface="Arial"/>
              <a:cs typeface="Arial"/>
            </a:endParaRPr>
          </a:p>
          <a:p>
            <a:r>
              <a:rPr lang="en-US" dirty="0">
                <a:latin typeface="Arial"/>
                <a:cs typeface="Arial"/>
              </a:rPr>
              <a:t>	- </a:t>
            </a:r>
            <a:r>
              <a:rPr lang="en-US" dirty="0" err="1">
                <a:latin typeface="Arial"/>
                <a:cs typeface="Arial"/>
              </a:rPr>
              <a:t>Überproduktion</a:t>
            </a:r>
            <a:r>
              <a:rPr lang="en-US" dirty="0">
                <a:latin typeface="Arial"/>
                <a:cs typeface="Arial"/>
              </a:rPr>
              <a:t> </a:t>
            </a:r>
            <a:r>
              <a:rPr lang="en-US" dirty="0" err="1">
                <a:latin typeface="Arial"/>
                <a:cs typeface="Arial"/>
              </a:rPr>
              <a:t>bei</a:t>
            </a:r>
            <a:r>
              <a:rPr lang="en-US" dirty="0">
                <a:latin typeface="Arial"/>
                <a:cs typeface="Arial"/>
              </a:rPr>
              <a:t> </a:t>
            </a:r>
            <a:r>
              <a:rPr lang="en-US" dirty="0" err="1">
                <a:latin typeface="Arial"/>
                <a:cs typeface="Arial"/>
              </a:rPr>
              <a:t>vielen</a:t>
            </a:r>
            <a:r>
              <a:rPr lang="en-US" dirty="0">
                <a:latin typeface="Arial"/>
                <a:cs typeface="Arial"/>
              </a:rPr>
              <a:t> </a:t>
            </a:r>
            <a:r>
              <a:rPr lang="en-US" dirty="0" err="1">
                <a:latin typeface="Arial"/>
                <a:cs typeface="Arial"/>
              </a:rPr>
              <a:t>Autoimmunerkrankungen</a:t>
            </a:r>
            <a:r>
              <a:rPr lang="en-US" dirty="0">
                <a:latin typeface="Arial"/>
                <a:cs typeface="Arial"/>
              </a:rPr>
              <a:t> (Psoriasis,</a:t>
            </a:r>
          </a:p>
          <a:p>
            <a:r>
              <a:rPr lang="en-US" dirty="0">
                <a:latin typeface="Arial"/>
                <a:cs typeface="Arial"/>
              </a:rPr>
              <a:t>		Arthritis</a:t>
            </a:r>
            <a:r>
              <a:rPr lang="mr-IN" dirty="0">
                <a:latin typeface="Arial"/>
                <a:cs typeface="Arial"/>
              </a:rPr>
              <a:t>…</a:t>
            </a:r>
            <a:r>
              <a:rPr lang="de-CH" dirty="0">
                <a:latin typeface="Arial"/>
                <a:cs typeface="Arial"/>
              </a:rPr>
              <a:t>)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28215" y="4180862"/>
            <a:ext cx="3762440" cy="2245733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03056" y="3316047"/>
            <a:ext cx="4931383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de-CH" dirty="0">
              <a:latin typeface="Arial"/>
              <a:cs typeface="Arial"/>
            </a:endParaRPr>
          </a:p>
          <a:p>
            <a:r>
              <a:rPr lang="de-CH" dirty="0" err="1">
                <a:latin typeface="Arial"/>
                <a:cs typeface="Arial"/>
              </a:rPr>
              <a:t>Glucocorticoide</a:t>
            </a:r>
            <a:r>
              <a:rPr lang="de-CH" dirty="0">
                <a:latin typeface="Arial"/>
                <a:cs typeface="Arial"/>
              </a:rPr>
              <a:t> (Cortison): Immunsuppression</a:t>
            </a:r>
          </a:p>
          <a:p>
            <a:r>
              <a:rPr lang="de-CH" dirty="0">
                <a:latin typeface="Arial"/>
                <a:cs typeface="Arial"/>
              </a:rPr>
              <a:t>	Stresshormon</a:t>
            </a:r>
          </a:p>
          <a:p>
            <a:endParaRPr lang="de-CH" dirty="0">
              <a:latin typeface="Arial"/>
              <a:cs typeface="Arial"/>
            </a:endParaRPr>
          </a:p>
          <a:p>
            <a:r>
              <a:rPr lang="de-CH" dirty="0">
                <a:latin typeface="Arial"/>
                <a:cs typeface="Arial"/>
              </a:rPr>
              <a:t>Hitze</a:t>
            </a:r>
          </a:p>
          <a:p>
            <a:endParaRPr lang="de-CH" dirty="0">
              <a:latin typeface="Arial"/>
              <a:cs typeface="Arial"/>
            </a:endParaRPr>
          </a:p>
          <a:p>
            <a:r>
              <a:rPr lang="de-CH" dirty="0">
                <a:latin typeface="Arial"/>
                <a:cs typeface="Arial"/>
              </a:rPr>
              <a:t>Hypoxie</a:t>
            </a:r>
          </a:p>
          <a:p>
            <a:endParaRPr lang="de-CH" dirty="0">
              <a:latin typeface="Arial"/>
              <a:cs typeface="Arial"/>
            </a:endParaRPr>
          </a:p>
          <a:p>
            <a:r>
              <a:rPr lang="de-CH" dirty="0">
                <a:latin typeface="Arial"/>
                <a:cs typeface="Arial"/>
              </a:rPr>
              <a:t>Nährstoffmangel</a:t>
            </a:r>
            <a:endParaRPr lang="en-US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3948496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92685" y="75292"/>
            <a:ext cx="844699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 err="1">
                <a:solidFill>
                  <a:srgbClr val="3366FF"/>
                </a:solidFill>
                <a:latin typeface="Arial"/>
                <a:cs typeface="Arial"/>
              </a:rPr>
              <a:t>Extrinische</a:t>
            </a:r>
            <a:r>
              <a:rPr lang="en-US" sz="2400" dirty="0">
                <a:solidFill>
                  <a:srgbClr val="3366FF"/>
                </a:solidFill>
                <a:latin typeface="Arial"/>
                <a:cs typeface="Arial"/>
              </a:rPr>
              <a:t> </a:t>
            </a:r>
            <a:r>
              <a:rPr lang="en-US" sz="2400" dirty="0" err="1">
                <a:solidFill>
                  <a:srgbClr val="3366FF"/>
                </a:solidFill>
                <a:latin typeface="Arial"/>
                <a:cs typeface="Arial"/>
              </a:rPr>
              <a:t>Aktivierung</a:t>
            </a:r>
            <a:r>
              <a:rPr lang="en-US" sz="2400" dirty="0">
                <a:solidFill>
                  <a:srgbClr val="3366FF"/>
                </a:solidFill>
                <a:latin typeface="Arial"/>
                <a:cs typeface="Arial"/>
              </a:rPr>
              <a:t> von </a:t>
            </a:r>
            <a:r>
              <a:rPr lang="en-US" sz="2400" dirty="0" err="1">
                <a:solidFill>
                  <a:srgbClr val="3366FF"/>
                </a:solidFill>
                <a:latin typeface="Arial"/>
                <a:cs typeface="Arial"/>
              </a:rPr>
              <a:t>Caspasen</a:t>
            </a:r>
            <a:r>
              <a:rPr lang="en-US" sz="2400" dirty="0">
                <a:solidFill>
                  <a:srgbClr val="3366FF"/>
                </a:solidFill>
                <a:latin typeface="Arial"/>
                <a:cs typeface="Arial"/>
              </a:rPr>
              <a:t> </a:t>
            </a:r>
            <a:r>
              <a:rPr lang="en-US" sz="2400" dirty="0" err="1">
                <a:solidFill>
                  <a:srgbClr val="3366FF"/>
                </a:solidFill>
                <a:latin typeface="Arial"/>
                <a:cs typeface="Arial"/>
              </a:rPr>
              <a:t>z.B</a:t>
            </a:r>
            <a:r>
              <a:rPr lang="en-US" sz="2400" dirty="0">
                <a:solidFill>
                  <a:srgbClr val="3366FF"/>
                </a:solidFill>
                <a:latin typeface="Arial"/>
                <a:cs typeface="Arial"/>
              </a:rPr>
              <a:t>. </a:t>
            </a:r>
            <a:r>
              <a:rPr lang="en-US" sz="2400" dirty="0" err="1">
                <a:solidFill>
                  <a:srgbClr val="3366FF"/>
                </a:solidFill>
                <a:latin typeface="Arial"/>
                <a:cs typeface="Arial"/>
              </a:rPr>
              <a:t>durch</a:t>
            </a:r>
            <a:r>
              <a:rPr lang="en-US" sz="2400" dirty="0">
                <a:solidFill>
                  <a:srgbClr val="3366FF"/>
                </a:solidFill>
                <a:latin typeface="Arial"/>
                <a:cs typeface="Arial"/>
              </a:rPr>
              <a:t> Killer-</a:t>
            </a:r>
            <a:r>
              <a:rPr lang="en-US" sz="2400" dirty="0" err="1">
                <a:solidFill>
                  <a:srgbClr val="3366FF"/>
                </a:solidFill>
                <a:latin typeface="Arial"/>
                <a:cs typeface="Arial"/>
              </a:rPr>
              <a:t>Zellen</a:t>
            </a:r>
            <a:r>
              <a:rPr lang="en-US" sz="2400" dirty="0">
                <a:solidFill>
                  <a:srgbClr val="3366FF"/>
                </a:solidFill>
                <a:latin typeface="Arial"/>
                <a:cs typeface="Arial"/>
              </a:rPr>
              <a:t> </a:t>
            </a:r>
          </a:p>
          <a:p>
            <a:pPr algn="ctr"/>
            <a:r>
              <a:rPr lang="en-US" sz="2400" dirty="0">
                <a:solidFill>
                  <a:srgbClr val="3366FF"/>
                </a:solidFill>
                <a:latin typeface="Arial"/>
                <a:cs typeface="Arial"/>
              </a:rPr>
              <a:t>und </a:t>
            </a:r>
            <a:r>
              <a:rPr lang="en-US" sz="2400" dirty="0" err="1">
                <a:solidFill>
                  <a:srgbClr val="3366FF"/>
                </a:solidFill>
                <a:latin typeface="Arial"/>
                <a:cs typeface="Arial"/>
              </a:rPr>
              <a:t>Todesrezeptoren</a:t>
            </a:r>
            <a:endParaRPr lang="en-US" sz="2400" dirty="0">
              <a:solidFill>
                <a:srgbClr val="3366FF"/>
              </a:solidFill>
              <a:latin typeface="Arial"/>
              <a:cs typeface="Arial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86890" y="1003988"/>
            <a:ext cx="3482757" cy="5784406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4421211" y="6359452"/>
            <a:ext cx="923599" cy="49854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13294" y="4112644"/>
            <a:ext cx="2921493" cy="19370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3279091"/>
      </p:ext>
    </p:extLst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085661"/>
            <a:ext cx="9144000" cy="470739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-70958" y="75292"/>
            <a:ext cx="917430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>
                <a:solidFill>
                  <a:srgbClr val="3366FF"/>
                </a:solidFill>
                <a:latin typeface="Arial"/>
                <a:cs typeface="Arial"/>
              </a:rPr>
              <a:t>Der </a:t>
            </a:r>
            <a:r>
              <a:rPr lang="en-US" sz="2400" dirty="0" err="1">
                <a:solidFill>
                  <a:srgbClr val="3366FF"/>
                </a:solidFill>
                <a:latin typeface="Arial"/>
                <a:cs typeface="Arial"/>
              </a:rPr>
              <a:t>intrinsische</a:t>
            </a:r>
            <a:r>
              <a:rPr lang="en-US" sz="2400" dirty="0">
                <a:solidFill>
                  <a:srgbClr val="3366FF"/>
                </a:solidFill>
                <a:latin typeface="Arial"/>
                <a:cs typeface="Arial"/>
              </a:rPr>
              <a:t> </a:t>
            </a:r>
            <a:r>
              <a:rPr lang="en-US" sz="2400" dirty="0" err="1">
                <a:solidFill>
                  <a:srgbClr val="3366FF"/>
                </a:solidFill>
                <a:latin typeface="Arial"/>
                <a:cs typeface="Arial"/>
              </a:rPr>
              <a:t>Apoptoseweg</a:t>
            </a:r>
            <a:r>
              <a:rPr lang="en-US" sz="2400" dirty="0">
                <a:solidFill>
                  <a:srgbClr val="3366FF"/>
                </a:solidFill>
                <a:latin typeface="Arial"/>
                <a:cs typeface="Arial"/>
              </a:rPr>
              <a:t> </a:t>
            </a:r>
            <a:r>
              <a:rPr lang="en-US" sz="2400" dirty="0" err="1">
                <a:solidFill>
                  <a:srgbClr val="3366FF"/>
                </a:solidFill>
                <a:latin typeface="Arial"/>
                <a:cs typeface="Arial"/>
              </a:rPr>
              <a:t>wird</a:t>
            </a:r>
            <a:r>
              <a:rPr lang="en-US" sz="2400" dirty="0">
                <a:solidFill>
                  <a:srgbClr val="3366FF"/>
                </a:solidFill>
                <a:latin typeface="Arial"/>
                <a:cs typeface="Arial"/>
              </a:rPr>
              <a:t> </a:t>
            </a:r>
            <a:r>
              <a:rPr lang="en-US" sz="2400" dirty="0" err="1">
                <a:solidFill>
                  <a:srgbClr val="3366FF"/>
                </a:solidFill>
                <a:latin typeface="Arial"/>
                <a:cs typeface="Arial"/>
              </a:rPr>
              <a:t>durch</a:t>
            </a:r>
            <a:r>
              <a:rPr lang="en-US" sz="2400" dirty="0">
                <a:solidFill>
                  <a:srgbClr val="3366FF"/>
                </a:solidFill>
                <a:latin typeface="Arial"/>
                <a:cs typeface="Arial"/>
              </a:rPr>
              <a:t> </a:t>
            </a:r>
            <a:r>
              <a:rPr lang="en-US" sz="2400" dirty="0" err="1">
                <a:solidFill>
                  <a:srgbClr val="3366FF"/>
                </a:solidFill>
                <a:latin typeface="Arial"/>
                <a:cs typeface="Arial"/>
              </a:rPr>
              <a:t>Mitochondrien</a:t>
            </a:r>
            <a:r>
              <a:rPr lang="en-US" sz="2400" dirty="0">
                <a:solidFill>
                  <a:srgbClr val="3366FF"/>
                </a:solidFill>
                <a:latin typeface="Arial"/>
                <a:cs typeface="Arial"/>
              </a:rPr>
              <a:t> </a:t>
            </a:r>
            <a:r>
              <a:rPr lang="en-US" sz="2400" dirty="0" err="1">
                <a:solidFill>
                  <a:srgbClr val="3366FF"/>
                </a:solidFill>
                <a:latin typeface="Arial"/>
                <a:cs typeface="Arial"/>
              </a:rPr>
              <a:t>ausgelöst</a:t>
            </a:r>
            <a:endParaRPr lang="en-US" sz="2400" dirty="0">
              <a:solidFill>
                <a:srgbClr val="3366FF"/>
              </a:solidFill>
              <a:latin typeface="Arial"/>
              <a:cs typeface="Arial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8905" y="700456"/>
            <a:ext cx="9025052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>
                <a:latin typeface="Arial"/>
                <a:cs typeface="Arial"/>
              </a:rPr>
              <a:t>z.B</a:t>
            </a:r>
            <a:r>
              <a:rPr lang="en-US" dirty="0">
                <a:latin typeface="Arial"/>
                <a:cs typeface="Arial"/>
              </a:rPr>
              <a:t>. </a:t>
            </a:r>
            <a:r>
              <a:rPr lang="en-US" dirty="0" err="1">
                <a:latin typeface="Arial"/>
                <a:cs typeface="Arial"/>
              </a:rPr>
              <a:t>als</a:t>
            </a:r>
            <a:r>
              <a:rPr lang="en-US" dirty="0">
                <a:latin typeface="Arial"/>
                <a:cs typeface="Arial"/>
              </a:rPr>
              <a:t> </a:t>
            </a:r>
            <a:r>
              <a:rPr lang="en-US" dirty="0" err="1">
                <a:latin typeface="Arial"/>
                <a:cs typeface="Arial"/>
              </a:rPr>
              <a:t>Reaktion</a:t>
            </a:r>
            <a:r>
              <a:rPr lang="en-US" dirty="0">
                <a:latin typeface="Arial"/>
                <a:cs typeface="Arial"/>
              </a:rPr>
              <a:t> auf </a:t>
            </a:r>
            <a:r>
              <a:rPr lang="en-US" dirty="0" err="1">
                <a:latin typeface="Arial"/>
                <a:cs typeface="Arial"/>
              </a:rPr>
              <a:t>Schäden</a:t>
            </a:r>
            <a:r>
              <a:rPr lang="en-US" dirty="0">
                <a:latin typeface="Arial"/>
                <a:cs typeface="Arial"/>
              </a:rPr>
              <a:t> </a:t>
            </a:r>
            <a:r>
              <a:rPr lang="en-US" dirty="0" err="1">
                <a:latin typeface="Arial"/>
                <a:cs typeface="Arial"/>
              </a:rPr>
              <a:t>durch</a:t>
            </a:r>
            <a:r>
              <a:rPr lang="en-US" dirty="0">
                <a:latin typeface="Arial"/>
                <a:cs typeface="Arial"/>
              </a:rPr>
              <a:t> </a:t>
            </a:r>
            <a:r>
              <a:rPr lang="en-US" dirty="0" err="1">
                <a:latin typeface="Arial"/>
                <a:cs typeface="Arial"/>
              </a:rPr>
              <a:t>freie</a:t>
            </a:r>
            <a:r>
              <a:rPr lang="en-US" dirty="0">
                <a:latin typeface="Arial"/>
                <a:cs typeface="Arial"/>
              </a:rPr>
              <a:t> </a:t>
            </a:r>
            <a:r>
              <a:rPr lang="en-US" dirty="0" err="1">
                <a:latin typeface="Arial"/>
                <a:cs typeface="Arial"/>
              </a:rPr>
              <a:t>Radikale</a:t>
            </a:r>
            <a:r>
              <a:rPr lang="en-US" dirty="0">
                <a:latin typeface="Arial"/>
                <a:cs typeface="Arial"/>
              </a:rPr>
              <a:t>, </a:t>
            </a:r>
            <a:r>
              <a:rPr lang="en-US" dirty="0" err="1">
                <a:latin typeface="Arial"/>
                <a:cs typeface="Arial"/>
              </a:rPr>
              <a:t>z.B</a:t>
            </a:r>
            <a:r>
              <a:rPr lang="en-US" dirty="0">
                <a:latin typeface="Arial"/>
                <a:cs typeface="Arial"/>
              </a:rPr>
              <a:t>. </a:t>
            </a:r>
            <a:r>
              <a:rPr lang="en-US" dirty="0" err="1">
                <a:latin typeface="Arial"/>
                <a:cs typeface="Arial"/>
              </a:rPr>
              <a:t>mitochondriale</a:t>
            </a:r>
            <a:r>
              <a:rPr lang="en-US" dirty="0">
                <a:latin typeface="Arial"/>
                <a:cs typeface="Arial"/>
              </a:rPr>
              <a:t> DNA-</a:t>
            </a:r>
            <a:r>
              <a:rPr lang="en-US" dirty="0" err="1">
                <a:latin typeface="Arial"/>
                <a:cs typeface="Arial"/>
              </a:rPr>
              <a:t>Schäden</a:t>
            </a:r>
            <a:endParaRPr lang="en-US" dirty="0">
              <a:latin typeface="Arial"/>
              <a:cs typeface="Arial"/>
            </a:endParaRPr>
          </a:p>
          <a:p>
            <a:endParaRPr lang="en-US" dirty="0">
              <a:latin typeface="Arial"/>
              <a:cs typeface="Arial"/>
            </a:endParaRPr>
          </a:p>
          <a:p>
            <a:r>
              <a:rPr lang="en-US" dirty="0" err="1">
                <a:latin typeface="Arial"/>
                <a:cs typeface="Arial"/>
              </a:rPr>
              <a:t>Ausgelöst</a:t>
            </a:r>
            <a:r>
              <a:rPr lang="en-US" dirty="0">
                <a:latin typeface="Arial"/>
                <a:cs typeface="Arial"/>
              </a:rPr>
              <a:t> </a:t>
            </a:r>
            <a:r>
              <a:rPr lang="en-US" dirty="0" err="1">
                <a:latin typeface="Arial"/>
                <a:cs typeface="Arial"/>
              </a:rPr>
              <a:t>durch</a:t>
            </a:r>
            <a:r>
              <a:rPr lang="en-US" dirty="0">
                <a:latin typeface="Arial"/>
                <a:cs typeface="Arial"/>
              </a:rPr>
              <a:t> </a:t>
            </a:r>
            <a:r>
              <a:rPr lang="en-US" dirty="0" err="1">
                <a:latin typeface="Arial"/>
                <a:cs typeface="Arial"/>
              </a:rPr>
              <a:t>Freisetzung</a:t>
            </a:r>
            <a:r>
              <a:rPr lang="en-US" dirty="0">
                <a:latin typeface="Arial"/>
                <a:cs typeface="Arial"/>
              </a:rPr>
              <a:t> von </a:t>
            </a:r>
            <a:r>
              <a:rPr lang="en-US" dirty="0" err="1">
                <a:latin typeface="Arial"/>
                <a:cs typeface="Arial"/>
              </a:rPr>
              <a:t>Proteinen</a:t>
            </a:r>
            <a:r>
              <a:rPr lang="en-US" dirty="0">
                <a:latin typeface="Arial"/>
                <a:cs typeface="Arial"/>
              </a:rPr>
              <a:t>, </a:t>
            </a:r>
            <a:r>
              <a:rPr lang="en-US" dirty="0" err="1">
                <a:latin typeface="Arial"/>
                <a:cs typeface="Arial"/>
              </a:rPr>
              <a:t>welche</a:t>
            </a:r>
            <a:r>
              <a:rPr lang="en-US" dirty="0">
                <a:latin typeface="Arial"/>
                <a:cs typeface="Arial"/>
              </a:rPr>
              <a:t> </a:t>
            </a:r>
            <a:r>
              <a:rPr lang="en-US" dirty="0" err="1">
                <a:latin typeface="Arial"/>
                <a:cs typeface="Arial"/>
              </a:rPr>
              <a:t>normalerweise</a:t>
            </a:r>
            <a:r>
              <a:rPr lang="en-US" dirty="0">
                <a:latin typeface="Arial"/>
                <a:cs typeface="Arial"/>
              </a:rPr>
              <a:t> </a:t>
            </a:r>
            <a:r>
              <a:rPr lang="en-US" dirty="0" err="1">
                <a:latin typeface="Arial"/>
                <a:cs typeface="Arial"/>
              </a:rPr>
              <a:t>im</a:t>
            </a:r>
            <a:r>
              <a:rPr lang="en-US" dirty="0">
                <a:latin typeface="Arial"/>
                <a:cs typeface="Arial"/>
              </a:rPr>
              <a:t> </a:t>
            </a:r>
          </a:p>
          <a:p>
            <a:r>
              <a:rPr lang="en-US" dirty="0" err="1">
                <a:latin typeface="Arial"/>
                <a:cs typeface="Arial"/>
              </a:rPr>
              <a:t>Intermembranraum</a:t>
            </a:r>
            <a:r>
              <a:rPr lang="en-US" dirty="0">
                <a:latin typeface="Arial"/>
                <a:cs typeface="Arial"/>
              </a:rPr>
              <a:t> </a:t>
            </a:r>
            <a:r>
              <a:rPr lang="en-US" dirty="0" err="1">
                <a:latin typeface="Arial"/>
                <a:cs typeface="Arial"/>
              </a:rPr>
              <a:t>sitzen</a:t>
            </a:r>
            <a:r>
              <a:rPr lang="en-US" dirty="0">
                <a:latin typeface="Arial"/>
                <a:cs typeface="Arial"/>
              </a:rPr>
              <a:t> (</a:t>
            </a:r>
            <a:r>
              <a:rPr lang="en-US" dirty="0" err="1">
                <a:latin typeface="Arial"/>
                <a:cs typeface="Arial"/>
              </a:rPr>
              <a:t>z.B</a:t>
            </a:r>
            <a:r>
              <a:rPr lang="en-US" dirty="0">
                <a:latin typeface="Arial"/>
                <a:cs typeface="Arial"/>
              </a:rPr>
              <a:t>. </a:t>
            </a:r>
            <a:r>
              <a:rPr lang="en-US" dirty="0" err="1">
                <a:latin typeface="Arial"/>
                <a:cs typeface="Arial"/>
              </a:rPr>
              <a:t>Cytochrom</a:t>
            </a:r>
            <a:r>
              <a:rPr lang="en-US" dirty="0">
                <a:latin typeface="Arial"/>
                <a:cs typeface="Arial"/>
              </a:rPr>
              <a:t> C)</a:t>
            </a:r>
          </a:p>
          <a:p>
            <a:pPr lvl="1"/>
            <a:endParaRPr lang="en-US" dirty="0">
              <a:latin typeface="Arial"/>
              <a:cs typeface="Arial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640753" y="3829424"/>
            <a:ext cx="1135910" cy="40429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3113001" y="3779677"/>
            <a:ext cx="1135910" cy="40429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054516" y="3829424"/>
            <a:ext cx="1135910" cy="40429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9813661"/>
      </p:ext>
    </p:extLst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82706" y="147374"/>
            <a:ext cx="7164631" cy="95410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rgbClr val="3366FF"/>
                </a:solidFill>
                <a:latin typeface="Arial"/>
                <a:cs typeface="Arial"/>
              </a:rPr>
              <a:t>2. </a:t>
            </a:r>
            <a:r>
              <a:rPr lang="en-US" sz="2800" dirty="0" err="1">
                <a:solidFill>
                  <a:srgbClr val="3366FF"/>
                </a:solidFill>
                <a:latin typeface="Arial"/>
                <a:cs typeface="Arial"/>
              </a:rPr>
              <a:t>Nekrose</a:t>
            </a:r>
            <a:endParaRPr lang="en-US" sz="2800" dirty="0">
              <a:solidFill>
                <a:srgbClr val="3366FF"/>
              </a:solidFill>
              <a:latin typeface="Arial"/>
              <a:cs typeface="Arial"/>
            </a:endParaRPr>
          </a:p>
          <a:p>
            <a:pPr algn="ctr"/>
            <a:endParaRPr lang="en-US" sz="2800" dirty="0">
              <a:solidFill>
                <a:srgbClr val="3366FF"/>
              </a:solidFill>
              <a:latin typeface="Arial"/>
              <a:cs typeface="Arial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03056" y="877343"/>
            <a:ext cx="7533608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2000" i="1" dirty="0">
                <a:latin typeface="Arial"/>
                <a:cs typeface="Arial"/>
              </a:rPr>
              <a:t>Ablauf</a:t>
            </a:r>
          </a:p>
          <a:p>
            <a:pPr marL="342900" indent="-342900">
              <a:buFontTx/>
              <a:buChar char="-"/>
            </a:pPr>
            <a:r>
              <a:rPr lang="de-CH" sz="2000" dirty="0">
                <a:latin typeface="Arial"/>
                <a:cs typeface="Arial"/>
              </a:rPr>
              <a:t>Beginnt mit dem Anschwellen der Zelle</a:t>
            </a:r>
          </a:p>
          <a:p>
            <a:pPr marL="342900" indent="-342900">
              <a:buFontTx/>
              <a:buChar char="-"/>
            </a:pPr>
            <a:r>
              <a:rPr lang="de-CH" sz="2000" dirty="0">
                <a:latin typeface="Arial"/>
                <a:cs typeface="Arial"/>
              </a:rPr>
              <a:t>Durch Risse in der Zellmembran („Ruptur“) strömt Calcium ein</a:t>
            </a:r>
          </a:p>
          <a:p>
            <a:r>
              <a:rPr lang="de-CH" sz="2000" dirty="0">
                <a:latin typeface="Arial"/>
                <a:cs typeface="Arial"/>
              </a:rPr>
              <a:t>-&gt; Weitere Zersetzung der inneren Zelle</a:t>
            </a:r>
          </a:p>
          <a:p>
            <a:pPr marL="342900" indent="-342900">
              <a:buFontTx/>
              <a:buChar char="-"/>
            </a:pPr>
            <a:r>
              <a:rPr lang="de-CH" sz="2000" dirty="0">
                <a:latin typeface="Arial"/>
                <a:cs typeface="Arial"/>
              </a:rPr>
              <a:t>Lecken von intrazellulären Komponenten nach Aussen</a:t>
            </a:r>
          </a:p>
          <a:p>
            <a:r>
              <a:rPr lang="de-CH" sz="2000" dirty="0">
                <a:latin typeface="Arial"/>
                <a:cs typeface="Arial"/>
              </a:rPr>
              <a:t>-&gt; Auslösen von Immunantwort und Entzündungsprozessen</a:t>
            </a:r>
            <a:endParaRPr lang="en-US" sz="2000" dirty="0">
              <a:latin typeface="Arial"/>
              <a:cs typeface="Arial"/>
            </a:endParaRPr>
          </a:p>
        </p:txBody>
      </p:sp>
      <p:pic>
        <p:nvPicPr>
          <p:cNvPr id="6" name="Picture 5" descr="nekrose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588" y="3761270"/>
            <a:ext cx="9144000" cy="20398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3737066"/>
      </p:ext>
    </p:extLst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79400"/>
            <a:ext cx="9144000" cy="628885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978671" y="107001"/>
            <a:ext cx="7359937" cy="8309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800" dirty="0" err="1">
                <a:solidFill>
                  <a:srgbClr val="3366FF"/>
                </a:solidFill>
                <a:latin typeface="Arial"/>
                <a:cs typeface="Arial"/>
              </a:rPr>
              <a:t>Während</a:t>
            </a:r>
            <a:r>
              <a:rPr lang="en-US" sz="2800" dirty="0">
                <a:solidFill>
                  <a:srgbClr val="3366FF"/>
                </a:solidFill>
                <a:latin typeface="Arial"/>
                <a:cs typeface="Arial"/>
              </a:rPr>
              <a:t> der </a:t>
            </a:r>
            <a:r>
              <a:rPr lang="en-US" sz="2800" dirty="0" err="1">
                <a:solidFill>
                  <a:srgbClr val="3366FF"/>
                </a:solidFill>
                <a:latin typeface="Arial"/>
                <a:cs typeface="Arial"/>
              </a:rPr>
              <a:t>Nekrose</a:t>
            </a:r>
            <a:r>
              <a:rPr lang="en-US" sz="2800" dirty="0">
                <a:solidFill>
                  <a:srgbClr val="3366FF"/>
                </a:solidFill>
                <a:latin typeface="Arial"/>
                <a:cs typeface="Arial"/>
              </a:rPr>
              <a:t> </a:t>
            </a:r>
            <a:r>
              <a:rPr lang="en-US" sz="2800" dirty="0" err="1">
                <a:solidFill>
                  <a:srgbClr val="3366FF"/>
                </a:solidFill>
                <a:latin typeface="Arial"/>
                <a:cs typeface="Arial"/>
              </a:rPr>
              <a:t>zerfällt</a:t>
            </a:r>
            <a:r>
              <a:rPr lang="en-US" sz="2800" dirty="0">
                <a:solidFill>
                  <a:srgbClr val="3366FF"/>
                </a:solidFill>
                <a:latin typeface="Arial"/>
                <a:cs typeface="Arial"/>
              </a:rPr>
              <a:t> der </a:t>
            </a:r>
            <a:r>
              <a:rPr lang="en-US" sz="2800" dirty="0" err="1">
                <a:solidFill>
                  <a:srgbClr val="3366FF"/>
                </a:solidFill>
                <a:latin typeface="Arial"/>
                <a:cs typeface="Arial"/>
              </a:rPr>
              <a:t>Zellkern</a:t>
            </a:r>
            <a:endParaRPr lang="en-US" sz="2800" dirty="0">
              <a:solidFill>
                <a:srgbClr val="3366FF"/>
              </a:solidFill>
              <a:latin typeface="Arial"/>
              <a:cs typeface="Arial"/>
            </a:endParaRPr>
          </a:p>
          <a:p>
            <a:pPr algn="ctr"/>
            <a:endParaRPr lang="en-US" sz="2000" dirty="0">
              <a:solidFill>
                <a:srgbClr val="3366FF"/>
              </a:solidFill>
              <a:latin typeface="Arial"/>
              <a:cs typeface="Arial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54686" y="1037757"/>
            <a:ext cx="1662442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b="1" dirty="0" err="1">
                <a:latin typeface="Arial"/>
                <a:cs typeface="Arial"/>
              </a:rPr>
              <a:t>Karyolyse</a:t>
            </a:r>
            <a:endParaRPr lang="en-US" b="1" dirty="0">
              <a:latin typeface="Arial"/>
              <a:cs typeface="Arial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785688" y="1044963"/>
            <a:ext cx="1662442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b="1" dirty="0" err="1">
                <a:latin typeface="Arial"/>
                <a:cs typeface="Arial"/>
              </a:rPr>
              <a:t>Pyknosis</a:t>
            </a:r>
            <a:endParaRPr lang="en-US" b="1" dirty="0">
              <a:latin typeface="Arial"/>
              <a:cs typeface="Arial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428371" y="1044963"/>
            <a:ext cx="185570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b="1" dirty="0" err="1">
                <a:latin typeface="Arial"/>
                <a:cs typeface="Arial"/>
              </a:rPr>
              <a:t>Karyorrhexis</a:t>
            </a:r>
            <a:endParaRPr lang="en-US" b="1" dirty="0">
              <a:latin typeface="Arial"/>
              <a:cs typeface="Arial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93214" y="3730388"/>
            <a:ext cx="2720811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err="1">
                <a:latin typeface="Arial"/>
                <a:cs typeface="Arial"/>
              </a:rPr>
              <a:t>Nucleäres</a:t>
            </a:r>
            <a:r>
              <a:rPr lang="en-US" dirty="0">
                <a:latin typeface="Arial"/>
                <a:cs typeface="Arial"/>
              </a:rPr>
              <a:t> “</a:t>
            </a:r>
            <a:r>
              <a:rPr lang="en-US" dirty="0" err="1">
                <a:latin typeface="Arial"/>
                <a:cs typeface="Arial"/>
              </a:rPr>
              <a:t>Verblassen</a:t>
            </a:r>
            <a:r>
              <a:rPr lang="en-US" dirty="0">
                <a:latin typeface="Arial"/>
                <a:cs typeface="Arial"/>
              </a:rPr>
              <a:t>”</a:t>
            </a:r>
          </a:p>
          <a:p>
            <a:endParaRPr lang="en-US" dirty="0">
              <a:latin typeface="Arial"/>
              <a:cs typeface="Arial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798147" y="3724124"/>
            <a:ext cx="2381203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err="1">
                <a:latin typeface="Arial"/>
                <a:cs typeface="Arial"/>
              </a:rPr>
              <a:t>Schrumpfen</a:t>
            </a:r>
            <a:r>
              <a:rPr lang="en-US" dirty="0">
                <a:latin typeface="Arial"/>
                <a:cs typeface="Arial"/>
              </a:rPr>
              <a:t> des </a:t>
            </a:r>
            <a:r>
              <a:rPr lang="en-US" dirty="0" err="1">
                <a:latin typeface="Arial"/>
                <a:cs typeface="Arial"/>
              </a:rPr>
              <a:t>Zellkerns</a:t>
            </a:r>
            <a:endParaRPr lang="en-US" dirty="0">
              <a:latin typeface="Arial"/>
              <a:cs typeface="Arial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478613" y="3741822"/>
            <a:ext cx="2477829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err="1">
                <a:latin typeface="Arial"/>
                <a:cs typeface="Arial"/>
              </a:rPr>
              <a:t>Fragmentierung</a:t>
            </a:r>
            <a:r>
              <a:rPr lang="en-US" dirty="0">
                <a:latin typeface="Arial"/>
                <a:cs typeface="Arial"/>
              </a:rPr>
              <a:t> des Nucleus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0" y="4380637"/>
            <a:ext cx="2720811" cy="8309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just"/>
            <a:r>
              <a:rPr lang="en-US" sz="1600" i="1" dirty="0" err="1">
                <a:latin typeface="Arial"/>
                <a:cs typeface="Arial"/>
              </a:rPr>
              <a:t>Auflösen</a:t>
            </a:r>
            <a:r>
              <a:rPr lang="en-US" sz="1600" i="1" dirty="0">
                <a:latin typeface="Arial"/>
                <a:cs typeface="Arial"/>
              </a:rPr>
              <a:t> des Chromatins </a:t>
            </a:r>
            <a:r>
              <a:rPr lang="en-US" sz="1600" i="1" dirty="0" err="1">
                <a:latin typeface="Arial"/>
                <a:cs typeface="Arial"/>
              </a:rPr>
              <a:t>durch</a:t>
            </a:r>
            <a:r>
              <a:rPr lang="en-US" sz="1600" i="1" dirty="0">
                <a:latin typeface="Arial"/>
                <a:cs typeface="Arial"/>
              </a:rPr>
              <a:t> </a:t>
            </a:r>
            <a:r>
              <a:rPr lang="en-US" sz="1600" i="1" dirty="0" err="1">
                <a:latin typeface="Arial"/>
                <a:cs typeface="Arial"/>
              </a:rPr>
              <a:t>DNAse</a:t>
            </a:r>
            <a:r>
              <a:rPr lang="en-US" sz="1600" i="1" dirty="0">
                <a:latin typeface="Arial"/>
                <a:cs typeface="Arial"/>
              </a:rPr>
              <a:t> und </a:t>
            </a:r>
            <a:r>
              <a:rPr lang="en-US" sz="1600" i="1" dirty="0" err="1">
                <a:latin typeface="Arial"/>
                <a:cs typeface="Arial"/>
              </a:rPr>
              <a:t>RNAse</a:t>
            </a:r>
            <a:r>
              <a:rPr lang="en-US" sz="1600" i="1" dirty="0">
                <a:latin typeface="Arial"/>
                <a:cs typeface="Arial"/>
              </a:rPr>
              <a:t>-Enzyme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2714194" y="4383377"/>
            <a:ext cx="2720811" cy="58477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600" i="1" dirty="0">
                <a:latin typeface="Arial"/>
                <a:cs typeface="Arial"/>
              </a:rPr>
              <a:t>DNA </a:t>
            </a:r>
            <a:r>
              <a:rPr lang="en-US" sz="1600" i="1" dirty="0" err="1">
                <a:latin typeface="Arial"/>
                <a:cs typeface="Arial"/>
              </a:rPr>
              <a:t>kondensiert</a:t>
            </a:r>
            <a:r>
              <a:rPr lang="en-US" sz="1600" i="1" dirty="0">
                <a:latin typeface="Arial"/>
                <a:cs typeface="Arial"/>
              </a:rPr>
              <a:t> </a:t>
            </a:r>
            <a:r>
              <a:rPr lang="en-US" sz="1600" i="1" dirty="0" err="1">
                <a:latin typeface="Arial"/>
                <a:cs typeface="Arial"/>
              </a:rPr>
              <a:t>als</a:t>
            </a:r>
            <a:r>
              <a:rPr lang="en-US" sz="1600" i="1" dirty="0">
                <a:latin typeface="Arial"/>
                <a:cs typeface="Arial"/>
              </a:rPr>
              <a:t> </a:t>
            </a:r>
          </a:p>
          <a:p>
            <a:pPr algn="ctr"/>
            <a:r>
              <a:rPr lang="en-US" sz="1600" i="1" dirty="0" err="1">
                <a:latin typeface="Arial"/>
                <a:cs typeface="Arial"/>
              </a:rPr>
              <a:t>dichte</a:t>
            </a:r>
            <a:r>
              <a:rPr lang="en-US" sz="1600" i="1" dirty="0">
                <a:latin typeface="Arial"/>
                <a:cs typeface="Arial"/>
              </a:rPr>
              <a:t> Masse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5428371" y="4419709"/>
            <a:ext cx="3623800" cy="58477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just"/>
            <a:r>
              <a:rPr lang="en-US" sz="1600" i="1" dirty="0" err="1">
                <a:latin typeface="Arial"/>
                <a:cs typeface="Arial"/>
              </a:rPr>
              <a:t>Zellmembran</a:t>
            </a:r>
            <a:r>
              <a:rPr lang="en-US" sz="1600" i="1" dirty="0">
                <a:latin typeface="Arial"/>
                <a:cs typeface="Arial"/>
              </a:rPr>
              <a:t> </a:t>
            </a:r>
            <a:r>
              <a:rPr lang="en-US" sz="1600" i="1" dirty="0" err="1">
                <a:latin typeface="Arial"/>
                <a:cs typeface="Arial"/>
              </a:rPr>
              <a:t>reisst</a:t>
            </a:r>
            <a:r>
              <a:rPr lang="en-US" sz="1600" i="1" dirty="0">
                <a:latin typeface="Arial"/>
                <a:cs typeface="Arial"/>
              </a:rPr>
              <a:t> und Nucleus </a:t>
            </a:r>
            <a:r>
              <a:rPr lang="en-US" sz="1600" i="1" dirty="0" err="1">
                <a:latin typeface="Arial"/>
                <a:cs typeface="Arial"/>
              </a:rPr>
              <a:t>zerfällt</a:t>
            </a:r>
            <a:r>
              <a:rPr lang="en-US" sz="1600" i="1" dirty="0">
                <a:latin typeface="Arial"/>
                <a:cs typeface="Arial"/>
              </a:rPr>
              <a:t> in </a:t>
            </a:r>
            <a:r>
              <a:rPr lang="en-US" sz="1600" i="1" dirty="0" err="1">
                <a:latin typeface="Arial"/>
                <a:cs typeface="Arial"/>
              </a:rPr>
              <a:t>Teile</a:t>
            </a:r>
            <a:endParaRPr lang="en-US" sz="1600" i="1" dirty="0">
              <a:latin typeface="Arial"/>
              <a:cs typeface="Arial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701507" y="5306561"/>
            <a:ext cx="2316405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b="1" dirty="0" err="1">
                <a:latin typeface="Arial"/>
                <a:cs typeface="Arial"/>
              </a:rPr>
              <a:t>Auflösung</a:t>
            </a:r>
            <a:r>
              <a:rPr lang="en-US" b="1" dirty="0">
                <a:latin typeface="Arial"/>
                <a:cs typeface="Arial"/>
              </a:rPr>
              <a:t> des </a:t>
            </a:r>
            <a:r>
              <a:rPr lang="en-US" b="1" dirty="0" err="1">
                <a:latin typeface="Arial"/>
                <a:cs typeface="Arial"/>
              </a:rPr>
              <a:t>Zellkerns</a:t>
            </a:r>
            <a:endParaRPr lang="en-US" b="1" dirty="0">
              <a:latin typeface="Arial"/>
              <a:cs typeface="Arial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820454" y="6209107"/>
            <a:ext cx="4455067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b="1" dirty="0" err="1">
                <a:latin typeface="Arial"/>
                <a:cs typeface="Arial"/>
              </a:rPr>
              <a:t>Nekrotische</a:t>
            </a:r>
            <a:r>
              <a:rPr lang="en-US" b="1" dirty="0">
                <a:latin typeface="Arial"/>
                <a:cs typeface="Arial"/>
              </a:rPr>
              <a:t>, </a:t>
            </a:r>
            <a:r>
              <a:rPr lang="en-US" b="1" dirty="0" err="1">
                <a:latin typeface="Arial"/>
                <a:cs typeface="Arial"/>
              </a:rPr>
              <a:t>zellkernlose</a:t>
            </a:r>
            <a:r>
              <a:rPr lang="en-US" b="1" dirty="0">
                <a:latin typeface="Arial"/>
                <a:cs typeface="Arial"/>
              </a:rPr>
              <a:t> </a:t>
            </a:r>
            <a:r>
              <a:rPr lang="en-US" b="1" dirty="0" err="1">
                <a:latin typeface="Arial"/>
                <a:cs typeface="Arial"/>
              </a:rPr>
              <a:t>Zelle</a:t>
            </a:r>
            <a:endParaRPr lang="en-US" b="1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178702546"/>
      </p:ext>
    </p:extLst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82706" y="147374"/>
            <a:ext cx="7164631" cy="95410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800" dirty="0" err="1">
                <a:solidFill>
                  <a:srgbClr val="3366FF"/>
                </a:solidFill>
                <a:latin typeface="Arial"/>
                <a:cs typeface="Arial"/>
              </a:rPr>
              <a:t>Bedeutung</a:t>
            </a:r>
            <a:r>
              <a:rPr lang="en-US" sz="2800" dirty="0">
                <a:solidFill>
                  <a:srgbClr val="3366FF"/>
                </a:solidFill>
                <a:latin typeface="Arial"/>
                <a:cs typeface="Arial"/>
              </a:rPr>
              <a:t> und </a:t>
            </a:r>
            <a:r>
              <a:rPr lang="en-US" sz="2800" dirty="0" err="1">
                <a:solidFill>
                  <a:srgbClr val="3366FF"/>
                </a:solidFill>
                <a:latin typeface="Arial"/>
                <a:cs typeface="Arial"/>
              </a:rPr>
              <a:t>Behandlung</a:t>
            </a:r>
            <a:r>
              <a:rPr lang="en-US" sz="2800" dirty="0">
                <a:solidFill>
                  <a:srgbClr val="3366FF"/>
                </a:solidFill>
                <a:latin typeface="Arial"/>
                <a:cs typeface="Arial"/>
              </a:rPr>
              <a:t> der </a:t>
            </a:r>
            <a:r>
              <a:rPr lang="en-US" sz="2800" dirty="0" err="1">
                <a:solidFill>
                  <a:srgbClr val="3366FF"/>
                </a:solidFill>
                <a:latin typeface="Arial"/>
                <a:cs typeface="Arial"/>
              </a:rPr>
              <a:t>Nekrose</a:t>
            </a:r>
            <a:endParaRPr lang="en-US" sz="2800" dirty="0">
              <a:solidFill>
                <a:srgbClr val="3366FF"/>
              </a:solidFill>
              <a:latin typeface="Arial"/>
              <a:cs typeface="Arial"/>
            </a:endParaRPr>
          </a:p>
          <a:p>
            <a:pPr algn="ctr"/>
            <a:endParaRPr lang="en-US" sz="2800" dirty="0">
              <a:solidFill>
                <a:srgbClr val="3366FF"/>
              </a:solidFill>
              <a:latin typeface="Arial"/>
              <a:cs typeface="Arial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03056" y="1101481"/>
            <a:ext cx="8823299" cy="34778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2000" i="1" dirty="0">
                <a:latin typeface="Arial"/>
                <a:cs typeface="Arial"/>
              </a:rPr>
              <a:t>Folge z.B. von: </a:t>
            </a:r>
          </a:p>
          <a:p>
            <a:r>
              <a:rPr lang="de-CH" sz="2000" dirty="0">
                <a:latin typeface="Arial"/>
                <a:cs typeface="Arial"/>
              </a:rPr>
              <a:t>	Verletzungen, Entzündungen, Vergiftungen, Verbrennungen</a:t>
            </a:r>
          </a:p>
          <a:p>
            <a:r>
              <a:rPr lang="de-CH" sz="2000" dirty="0">
                <a:latin typeface="Arial"/>
                <a:cs typeface="Arial"/>
              </a:rPr>
              <a:t>	Hypoxie &amp; Ischämie -&gt; Schädigung des Gehirns (Schlaganfall)</a:t>
            </a:r>
          </a:p>
          <a:p>
            <a:pPr marL="342900" indent="-342900">
              <a:buFontTx/>
              <a:buChar char="-"/>
            </a:pPr>
            <a:endParaRPr lang="en-US" sz="2000" i="1" dirty="0">
              <a:solidFill>
                <a:srgbClr val="000000"/>
              </a:solidFill>
              <a:latin typeface="Arial"/>
              <a:cs typeface="Arial"/>
            </a:endParaRPr>
          </a:p>
          <a:p>
            <a:r>
              <a:rPr lang="en-US" sz="2000" i="1" dirty="0" err="1">
                <a:solidFill>
                  <a:srgbClr val="000000"/>
                </a:solidFill>
                <a:latin typeface="Arial"/>
                <a:cs typeface="Arial"/>
              </a:rPr>
              <a:t>Bedeutung</a:t>
            </a:r>
            <a:r>
              <a:rPr lang="en-US" sz="2000" i="1" dirty="0">
                <a:solidFill>
                  <a:srgbClr val="000000"/>
                </a:solidFill>
                <a:latin typeface="Arial"/>
                <a:cs typeface="Arial"/>
              </a:rPr>
              <a:t>:</a:t>
            </a:r>
          </a:p>
          <a:p>
            <a:r>
              <a:rPr lang="en-US" sz="2000" dirty="0" err="1">
                <a:solidFill>
                  <a:srgbClr val="000000"/>
                </a:solidFill>
                <a:latin typeface="Arial"/>
                <a:cs typeface="Arial"/>
              </a:rPr>
              <a:t>Minimierung</a:t>
            </a:r>
            <a:r>
              <a:rPr lang="en-US" sz="2000" dirty="0">
                <a:solidFill>
                  <a:srgbClr val="000000"/>
                </a:solidFill>
                <a:latin typeface="Arial"/>
                <a:cs typeface="Arial"/>
              </a:rPr>
              <a:t> von </a:t>
            </a:r>
            <a:r>
              <a:rPr lang="en-US" sz="2000" dirty="0" err="1">
                <a:solidFill>
                  <a:srgbClr val="000000"/>
                </a:solidFill>
                <a:latin typeface="Arial"/>
                <a:cs typeface="Arial"/>
              </a:rPr>
              <a:t>Schäden</a:t>
            </a:r>
            <a:r>
              <a:rPr lang="en-US" sz="2000" dirty="0">
                <a:solidFill>
                  <a:srgbClr val="000000"/>
                </a:solidFill>
                <a:latin typeface="Arial"/>
                <a:cs typeface="Arial"/>
              </a:rPr>
              <a:t> auf </a:t>
            </a:r>
            <a:r>
              <a:rPr lang="en-US" sz="2000" dirty="0" err="1">
                <a:solidFill>
                  <a:srgbClr val="000000"/>
                </a:solidFill>
                <a:latin typeface="Arial"/>
                <a:cs typeface="Arial"/>
              </a:rPr>
              <a:t>restlichen</a:t>
            </a:r>
            <a:r>
              <a:rPr lang="en-US" sz="2000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en-US" sz="2000" dirty="0" err="1">
                <a:solidFill>
                  <a:srgbClr val="000000"/>
                </a:solidFill>
                <a:latin typeface="Arial"/>
                <a:cs typeface="Arial"/>
              </a:rPr>
              <a:t>Organismus</a:t>
            </a:r>
            <a:r>
              <a:rPr lang="en-US" sz="2000" dirty="0">
                <a:solidFill>
                  <a:srgbClr val="000000"/>
                </a:solidFill>
                <a:latin typeface="Arial"/>
                <a:cs typeface="Arial"/>
              </a:rPr>
              <a:t>, </a:t>
            </a:r>
            <a:r>
              <a:rPr lang="en-US" sz="2000" dirty="0" err="1">
                <a:solidFill>
                  <a:srgbClr val="000000"/>
                </a:solidFill>
                <a:latin typeface="Arial"/>
                <a:cs typeface="Arial"/>
              </a:rPr>
              <a:t>Entfernen</a:t>
            </a:r>
            <a:r>
              <a:rPr lang="en-US" sz="2000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en-US" sz="2000" dirty="0" err="1">
                <a:solidFill>
                  <a:srgbClr val="000000"/>
                </a:solidFill>
                <a:latin typeface="Arial"/>
                <a:cs typeface="Arial"/>
              </a:rPr>
              <a:t>toter</a:t>
            </a:r>
            <a:r>
              <a:rPr lang="en-US" sz="2000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en-US" sz="2000" dirty="0" err="1">
                <a:solidFill>
                  <a:srgbClr val="000000"/>
                </a:solidFill>
                <a:latin typeface="Arial"/>
                <a:cs typeface="Arial"/>
              </a:rPr>
              <a:t>Zellen</a:t>
            </a:r>
            <a:endParaRPr lang="en-US" sz="2000" dirty="0">
              <a:solidFill>
                <a:srgbClr val="000000"/>
              </a:solidFill>
              <a:latin typeface="Arial"/>
              <a:cs typeface="Arial"/>
            </a:endParaRPr>
          </a:p>
          <a:p>
            <a:endParaRPr lang="en-US" sz="2000" dirty="0">
              <a:latin typeface="Arial"/>
              <a:cs typeface="Arial"/>
            </a:endParaRPr>
          </a:p>
          <a:p>
            <a:r>
              <a:rPr lang="en-US" sz="2000" i="1" dirty="0" err="1">
                <a:latin typeface="Arial"/>
                <a:cs typeface="Arial"/>
              </a:rPr>
              <a:t>Behandlung</a:t>
            </a:r>
            <a:endParaRPr lang="en-US" sz="2000" i="1" dirty="0">
              <a:latin typeface="Arial"/>
              <a:cs typeface="Arial"/>
            </a:endParaRPr>
          </a:p>
          <a:p>
            <a:r>
              <a:rPr lang="en-US" sz="2000" dirty="0">
                <a:latin typeface="Arial"/>
                <a:cs typeface="Arial"/>
              </a:rPr>
              <a:t>	</a:t>
            </a:r>
            <a:r>
              <a:rPr lang="en-US" sz="2000" dirty="0" err="1">
                <a:latin typeface="Arial"/>
                <a:cs typeface="Arial"/>
              </a:rPr>
              <a:t>Entfernen</a:t>
            </a:r>
            <a:r>
              <a:rPr lang="en-US" sz="2000" dirty="0">
                <a:latin typeface="Arial"/>
                <a:cs typeface="Arial"/>
              </a:rPr>
              <a:t> der </a:t>
            </a:r>
            <a:r>
              <a:rPr lang="en-US" sz="2000" dirty="0" err="1">
                <a:latin typeface="Arial"/>
                <a:cs typeface="Arial"/>
              </a:rPr>
              <a:t>Ursache</a:t>
            </a:r>
            <a:endParaRPr lang="en-US" sz="2000" dirty="0">
              <a:latin typeface="Arial"/>
              <a:cs typeface="Arial"/>
            </a:endParaRPr>
          </a:p>
          <a:p>
            <a:r>
              <a:rPr lang="en-US" sz="2000" dirty="0">
                <a:latin typeface="Arial"/>
                <a:cs typeface="Arial"/>
              </a:rPr>
              <a:t>	</a:t>
            </a:r>
            <a:r>
              <a:rPr lang="en-US" sz="2000" dirty="0" err="1">
                <a:latin typeface="Arial"/>
                <a:cs typeface="Arial"/>
              </a:rPr>
              <a:t>Stoppen</a:t>
            </a:r>
            <a:r>
              <a:rPr lang="en-US" sz="2000" dirty="0">
                <a:latin typeface="Arial"/>
                <a:cs typeface="Arial"/>
              </a:rPr>
              <a:t> </a:t>
            </a:r>
            <a:r>
              <a:rPr lang="en-US" sz="2000" dirty="0" err="1">
                <a:latin typeface="Arial"/>
                <a:cs typeface="Arial"/>
              </a:rPr>
              <a:t>sekundärer</a:t>
            </a:r>
            <a:r>
              <a:rPr lang="en-US" sz="2000" dirty="0">
                <a:latin typeface="Arial"/>
                <a:cs typeface="Arial"/>
              </a:rPr>
              <a:t> </a:t>
            </a:r>
            <a:r>
              <a:rPr lang="en-US" sz="2000" dirty="0" err="1">
                <a:latin typeface="Arial"/>
                <a:cs typeface="Arial"/>
              </a:rPr>
              <a:t>Apoptose</a:t>
            </a:r>
            <a:endParaRPr lang="en-US" sz="2000" dirty="0">
              <a:latin typeface="Arial"/>
              <a:cs typeface="Arial"/>
            </a:endParaRPr>
          </a:p>
          <a:p>
            <a:r>
              <a:rPr lang="en-US" sz="2000" dirty="0">
                <a:latin typeface="Arial"/>
                <a:cs typeface="Arial"/>
              </a:rPr>
              <a:t>	</a:t>
            </a:r>
            <a:r>
              <a:rPr lang="en-US" sz="2000" dirty="0" err="1">
                <a:latin typeface="Arial"/>
                <a:cs typeface="Arial"/>
              </a:rPr>
              <a:t>Entfernen</a:t>
            </a:r>
            <a:r>
              <a:rPr lang="en-US" sz="2000" dirty="0">
                <a:latin typeface="Arial"/>
                <a:cs typeface="Arial"/>
              </a:rPr>
              <a:t> </a:t>
            </a:r>
            <a:r>
              <a:rPr lang="en-US" sz="2000" dirty="0" err="1">
                <a:latin typeface="Arial"/>
                <a:cs typeface="Arial"/>
              </a:rPr>
              <a:t>nekrotischen</a:t>
            </a:r>
            <a:r>
              <a:rPr lang="en-US" sz="2000" dirty="0">
                <a:latin typeface="Arial"/>
                <a:cs typeface="Arial"/>
              </a:rPr>
              <a:t> </a:t>
            </a:r>
            <a:r>
              <a:rPr lang="en-US" sz="2000" dirty="0" err="1">
                <a:latin typeface="Arial"/>
                <a:cs typeface="Arial"/>
              </a:rPr>
              <a:t>Gewebes</a:t>
            </a:r>
            <a:r>
              <a:rPr lang="en-US" sz="2000" dirty="0">
                <a:latin typeface="Arial"/>
                <a:cs typeface="Arial"/>
              </a:rPr>
              <a:t> (</a:t>
            </a:r>
            <a:r>
              <a:rPr lang="en-US" sz="2000" dirty="0" err="1">
                <a:latin typeface="Arial"/>
                <a:cs typeface="Arial"/>
              </a:rPr>
              <a:t>Reinigung</a:t>
            </a:r>
            <a:r>
              <a:rPr lang="en-US" sz="2000" dirty="0">
                <a:latin typeface="Arial"/>
                <a:cs typeface="Arial"/>
              </a:rPr>
              <a:t>, Amputation</a:t>
            </a:r>
            <a:r>
              <a:rPr lang="mr-IN" sz="2000" dirty="0">
                <a:latin typeface="Arial"/>
                <a:cs typeface="Arial"/>
              </a:rPr>
              <a:t>…</a:t>
            </a:r>
            <a:r>
              <a:rPr lang="de-CH" sz="2000" dirty="0">
                <a:latin typeface="Arial"/>
                <a:cs typeface="Arial"/>
              </a:rPr>
              <a:t>)</a:t>
            </a:r>
            <a:endParaRPr lang="en-US" sz="200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892854"/>
      </p:ext>
    </p:extLst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39060" y="0"/>
            <a:ext cx="8546352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rgbClr val="3366FF"/>
                </a:solidFill>
                <a:latin typeface="Arial"/>
                <a:cs typeface="Arial"/>
              </a:rPr>
              <a:t>3. </a:t>
            </a:r>
            <a:r>
              <a:rPr lang="en-US" sz="2800" dirty="0" err="1">
                <a:solidFill>
                  <a:srgbClr val="3366FF"/>
                </a:solidFill>
                <a:latin typeface="Arial"/>
                <a:cs typeface="Arial"/>
              </a:rPr>
              <a:t>Wenn</a:t>
            </a:r>
            <a:r>
              <a:rPr lang="en-US" sz="2800" dirty="0">
                <a:solidFill>
                  <a:srgbClr val="3366FF"/>
                </a:solidFill>
                <a:latin typeface="Arial"/>
                <a:cs typeface="Arial"/>
              </a:rPr>
              <a:t> </a:t>
            </a:r>
            <a:r>
              <a:rPr lang="en-US" sz="2800" dirty="0" err="1">
                <a:solidFill>
                  <a:srgbClr val="3366FF"/>
                </a:solidFill>
                <a:latin typeface="Arial"/>
                <a:cs typeface="Arial"/>
              </a:rPr>
              <a:t>Zellen</a:t>
            </a:r>
            <a:r>
              <a:rPr lang="en-US" sz="2800" dirty="0">
                <a:solidFill>
                  <a:srgbClr val="3366FF"/>
                </a:solidFill>
                <a:latin typeface="Arial"/>
                <a:cs typeface="Arial"/>
              </a:rPr>
              <a:t> </a:t>
            </a:r>
            <a:r>
              <a:rPr lang="en-US" sz="2800" dirty="0" err="1">
                <a:solidFill>
                  <a:srgbClr val="3366FF"/>
                </a:solidFill>
                <a:latin typeface="Arial"/>
                <a:cs typeface="Arial"/>
              </a:rPr>
              <a:t>sich</a:t>
            </a:r>
            <a:r>
              <a:rPr lang="en-US" sz="2800" dirty="0">
                <a:solidFill>
                  <a:srgbClr val="3366FF"/>
                </a:solidFill>
                <a:latin typeface="Arial"/>
                <a:cs typeface="Arial"/>
              </a:rPr>
              <a:t> </a:t>
            </a:r>
            <a:r>
              <a:rPr lang="en-US" sz="2800" dirty="0" err="1">
                <a:solidFill>
                  <a:srgbClr val="3366FF"/>
                </a:solidFill>
                <a:latin typeface="Arial"/>
                <a:cs typeface="Arial"/>
              </a:rPr>
              <a:t>zu</a:t>
            </a:r>
            <a:r>
              <a:rPr lang="en-US" sz="2800" dirty="0">
                <a:solidFill>
                  <a:srgbClr val="3366FF"/>
                </a:solidFill>
                <a:latin typeface="Arial"/>
                <a:cs typeface="Arial"/>
              </a:rPr>
              <a:t> gut </a:t>
            </a:r>
            <a:r>
              <a:rPr lang="en-US" sz="2800" dirty="0" err="1">
                <a:solidFill>
                  <a:srgbClr val="3366FF"/>
                </a:solidFill>
                <a:latin typeface="Arial"/>
                <a:cs typeface="Arial"/>
              </a:rPr>
              <a:t>vermehren</a:t>
            </a:r>
            <a:r>
              <a:rPr lang="en-US" sz="2800" dirty="0">
                <a:solidFill>
                  <a:srgbClr val="3366FF"/>
                </a:solidFill>
                <a:latin typeface="Arial"/>
                <a:cs typeface="Arial"/>
              </a:rPr>
              <a:t>: </a:t>
            </a:r>
            <a:r>
              <a:rPr lang="en-US" sz="2800" dirty="0" err="1">
                <a:solidFill>
                  <a:srgbClr val="3366FF"/>
                </a:solidFill>
                <a:latin typeface="Arial"/>
                <a:cs typeface="Arial"/>
              </a:rPr>
              <a:t>Tumoren</a:t>
            </a:r>
            <a:endParaRPr lang="en-US" sz="1600" dirty="0">
              <a:solidFill>
                <a:srgbClr val="3366FF"/>
              </a:solidFill>
              <a:latin typeface="Arial"/>
              <a:cs typeface="Arial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34975" y="652714"/>
            <a:ext cx="6112258" cy="42473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Arial"/>
                <a:cs typeface="Arial"/>
              </a:rPr>
              <a:t>Definition: </a:t>
            </a:r>
            <a:r>
              <a:rPr lang="en-US" dirty="0" err="1">
                <a:latin typeface="Arial"/>
                <a:cs typeface="Arial"/>
              </a:rPr>
              <a:t>Anschwellung</a:t>
            </a:r>
            <a:r>
              <a:rPr lang="en-US" dirty="0">
                <a:latin typeface="Arial"/>
                <a:cs typeface="Arial"/>
              </a:rPr>
              <a:t> des </a:t>
            </a:r>
            <a:r>
              <a:rPr lang="en-US" dirty="0" err="1">
                <a:latin typeface="Arial"/>
                <a:cs typeface="Arial"/>
              </a:rPr>
              <a:t>Gewebevolumens</a:t>
            </a:r>
            <a:endParaRPr lang="en-US" dirty="0">
              <a:latin typeface="Arial"/>
              <a:cs typeface="Arial"/>
            </a:endParaRPr>
          </a:p>
          <a:p>
            <a:endParaRPr lang="en-US" dirty="0">
              <a:latin typeface="Arial"/>
              <a:cs typeface="Arial"/>
            </a:endParaRPr>
          </a:p>
          <a:p>
            <a:r>
              <a:rPr lang="en-US" b="1" dirty="0" err="1">
                <a:latin typeface="Arial"/>
                <a:cs typeface="Arial"/>
              </a:rPr>
              <a:t>Einteilung</a:t>
            </a:r>
            <a:endParaRPr lang="en-US" b="1" dirty="0">
              <a:latin typeface="Arial"/>
              <a:cs typeface="Arial"/>
            </a:endParaRPr>
          </a:p>
          <a:p>
            <a:r>
              <a:rPr lang="en-US" dirty="0">
                <a:latin typeface="Arial"/>
                <a:cs typeface="Arial"/>
              </a:rPr>
              <a:t>	</a:t>
            </a:r>
            <a:r>
              <a:rPr lang="en-US" i="1" dirty="0" err="1">
                <a:latin typeface="Arial"/>
                <a:cs typeface="Arial"/>
              </a:rPr>
              <a:t>Benigne</a:t>
            </a:r>
            <a:r>
              <a:rPr lang="en-US" i="1" dirty="0">
                <a:latin typeface="Arial"/>
                <a:cs typeface="Arial"/>
              </a:rPr>
              <a:t> (</a:t>
            </a:r>
            <a:r>
              <a:rPr lang="en-US" i="1" dirty="0" err="1">
                <a:latin typeface="Arial"/>
                <a:cs typeface="Arial"/>
              </a:rPr>
              <a:t>gutartige</a:t>
            </a:r>
            <a:r>
              <a:rPr lang="en-US" i="1" dirty="0">
                <a:latin typeface="Arial"/>
                <a:cs typeface="Arial"/>
              </a:rPr>
              <a:t>) </a:t>
            </a:r>
            <a:r>
              <a:rPr lang="en-US" i="1" dirty="0" err="1">
                <a:latin typeface="Arial"/>
                <a:cs typeface="Arial"/>
              </a:rPr>
              <a:t>Tumoren</a:t>
            </a:r>
            <a:endParaRPr lang="en-US" i="1" dirty="0">
              <a:latin typeface="Arial"/>
              <a:cs typeface="Arial"/>
            </a:endParaRPr>
          </a:p>
          <a:p>
            <a:r>
              <a:rPr lang="en-US" dirty="0">
                <a:latin typeface="Arial"/>
                <a:cs typeface="Arial"/>
              </a:rPr>
              <a:t>	- </a:t>
            </a:r>
            <a:r>
              <a:rPr lang="en-US" dirty="0" err="1">
                <a:latin typeface="Arial"/>
                <a:cs typeface="Arial"/>
              </a:rPr>
              <a:t>Verdrängen</a:t>
            </a:r>
            <a:r>
              <a:rPr lang="en-US" dirty="0">
                <a:latin typeface="Arial"/>
                <a:cs typeface="Arial"/>
              </a:rPr>
              <a:t> </a:t>
            </a:r>
            <a:r>
              <a:rPr lang="en-US" dirty="0" err="1">
                <a:latin typeface="Arial"/>
                <a:cs typeface="Arial"/>
              </a:rPr>
              <a:t>Gewebe</a:t>
            </a:r>
            <a:endParaRPr lang="en-US" dirty="0">
              <a:latin typeface="Arial"/>
              <a:cs typeface="Arial"/>
            </a:endParaRPr>
          </a:p>
          <a:p>
            <a:r>
              <a:rPr lang="en-US" dirty="0">
                <a:latin typeface="Arial"/>
                <a:cs typeface="Arial"/>
              </a:rPr>
              <a:t>	- </a:t>
            </a:r>
            <a:r>
              <a:rPr lang="en-US" dirty="0" err="1">
                <a:latin typeface="Arial"/>
                <a:cs typeface="Arial"/>
              </a:rPr>
              <a:t>Durchsetzung</a:t>
            </a:r>
            <a:r>
              <a:rPr lang="en-US" dirty="0">
                <a:latin typeface="Arial"/>
                <a:cs typeface="Arial"/>
              </a:rPr>
              <a:t> </a:t>
            </a:r>
            <a:r>
              <a:rPr lang="en-US" dirty="0" err="1">
                <a:latin typeface="Arial"/>
                <a:cs typeface="Arial"/>
              </a:rPr>
              <a:t>aber</a:t>
            </a:r>
            <a:r>
              <a:rPr lang="en-US" dirty="0">
                <a:latin typeface="Arial"/>
                <a:cs typeface="Arial"/>
              </a:rPr>
              <a:t> </a:t>
            </a:r>
            <a:r>
              <a:rPr lang="en-US" dirty="0" err="1">
                <a:latin typeface="Arial"/>
                <a:cs typeface="Arial"/>
              </a:rPr>
              <a:t>nicht</a:t>
            </a:r>
            <a:r>
              <a:rPr lang="en-US" dirty="0">
                <a:latin typeface="Arial"/>
                <a:cs typeface="Arial"/>
              </a:rPr>
              <a:t> </a:t>
            </a:r>
            <a:r>
              <a:rPr lang="en-US" dirty="0" err="1">
                <a:latin typeface="Arial"/>
                <a:cs typeface="Arial"/>
              </a:rPr>
              <a:t>Zerstörung</a:t>
            </a:r>
            <a:endParaRPr lang="en-US" dirty="0">
              <a:latin typeface="Arial"/>
              <a:cs typeface="Arial"/>
            </a:endParaRPr>
          </a:p>
          <a:p>
            <a:endParaRPr lang="en-US" dirty="0">
              <a:latin typeface="Arial"/>
              <a:cs typeface="Arial"/>
            </a:endParaRPr>
          </a:p>
          <a:p>
            <a:r>
              <a:rPr lang="en-US" dirty="0">
                <a:latin typeface="Arial"/>
                <a:cs typeface="Arial"/>
              </a:rPr>
              <a:t>	</a:t>
            </a:r>
            <a:r>
              <a:rPr lang="en-US" i="1" dirty="0" err="1">
                <a:latin typeface="Arial"/>
                <a:cs typeface="Arial"/>
              </a:rPr>
              <a:t>Semimaligne</a:t>
            </a:r>
            <a:r>
              <a:rPr lang="en-US" i="1" dirty="0">
                <a:latin typeface="Arial"/>
                <a:cs typeface="Arial"/>
              </a:rPr>
              <a:t> </a:t>
            </a:r>
            <a:r>
              <a:rPr lang="en-US" i="1" dirty="0" err="1">
                <a:latin typeface="Arial"/>
                <a:cs typeface="Arial"/>
              </a:rPr>
              <a:t>Tumoren</a:t>
            </a:r>
            <a:endParaRPr lang="en-US" i="1" dirty="0">
              <a:latin typeface="Arial"/>
              <a:cs typeface="Arial"/>
            </a:endParaRPr>
          </a:p>
          <a:p>
            <a:r>
              <a:rPr lang="en-US" dirty="0">
                <a:latin typeface="Arial"/>
                <a:cs typeface="Arial"/>
              </a:rPr>
              <a:t>	- </a:t>
            </a:r>
            <a:r>
              <a:rPr lang="en-US" dirty="0" err="1">
                <a:latin typeface="Arial"/>
                <a:cs typeface="Arial"/>
              </a:rPr>
              <a:t>Durchwachsen</a:t>
            </a:r>
            <a:r>
              <a:rPr lang="en-US" dirty="0">
                <a:latin typeface="Arial"/>
                <a:cs typeface="Arial"/>
              </a:rPr>
              <a:t> und </a:t>
            </a:r>
            <a:r>
              <a:rPr lang="en-US" dirty="0" err="1">
                <a:latin typeface="Arial"/>
                <a:cs typeface="Arial"/>
              </a:rPr>
              <a:t>Zerstören</a:t>
            </a:r>
            <a:r>
              <a:rPr lang="en-US" dirty="0">
                <a:latin typeface="Arial"/>
                <a:cs typeface="Arial"/>
              </a:rPr>
              <a:t> </a:t>
            </a:r>
            <a:r>
              <a:rPr lang="en-US" dirty="0" err="1">
                <a:latin typeface="Arial"/>
                <a:cs typeface="Arial"/>
              </a:rPr>
              <a:t>umliegendes</a:t>
            </a:r>
            <a:r>
              <a:rPr lang="en-US" dirty="0">
                <a:latin typeface="Arial"/>
                <a:cs typeface="Arial"/>
              </a:rPr>
              <a:t> </a:t>
            </a:r>
            <a:r>
              <a:rPr lang="en-US" dirty="0" err="1">
                <a:latin typeface="Arial"/>
                <a:cs typeface="Arial"/>
              </a:rPr>
              <a:t>Gewebe</a:t>
            </a:r>
            <a:endParaRPr lang="en-US" dirty="0">
              <a:latin typeface="Arial"/>
              <a:cs typeface="Arial"/>
            </a:endParaRPr>
          </a:p>
          <a:p>
            <a:r>
              <a:rPr lang="en-US" dirty="0">
                <a:latin typeface="Arial"/>
                <a:cs typeface="Arial"/>
              </a:rPr>
              <a:t>	- </a:t>
            </a:r>
            <a:r>
              <a:rPr lang="en-US" dirty="0" err="1">
                <a:latin typeface="Arial"/>
                <a:cs typeface="Arial"/>
              </a:rPr>
              <a:t>Keine</a:t>
            </a:r>
            <a:r>
              <a:rPr lang="en-US" dirty="0">
                <a:latin typeface="Arial"/>
                <a:cs typeface="Arial"/>
              </a:rPr>
              <a:t> </a:t>
            </a:r>
            <a:r>
              <a:rPr lang="en-US" dirty="0" err="1">
                <a:latin typeface="Arial"/>
                <a:cs typeface="Arial"/>
              </a:rPr>
              <a:t>Metastasenbildung</a:t>
            </a:r>
            <a:endParaRPr lang="en-US" dirty="0">
              <a:latin typeface="Arial"/>
              <a:cs typeface="Arial"/>
            </a:endParaRPr>
          </a:p>
          <a:p>
            <a:endParaRPr lang="en-US" dirty="0">
              <a:latin typeface="Arial"/>
              <a:cs typeface="Arial"/>
            </a:endParaRPr>
          </a:p>
          <a:p>
            <a:r>
              <a:rPr lang="en-US" dirty="0">
                <a:latin typeface="Arial"/>
                <a:cs typeface="Arial"/>
              </a:rPr>
              <a:t>	</a:t>
            </a:r>
            <a:r>
              <a:rPr lang="en-US" i="1" dirty="0" err="1">
                <a:latin typeface="Arial"/>
                <a:cs typeface="Arial"/>
              </a:rPr>
              <a:t>Maligne</a:t>
            </a:r>
            <a:r>
              <a:rPr lang="en-US" i="1" dirty="0">
                <a:latin typeface="Arial"/>
                <a:cs typeface="Arial"/>
              </a:rPr>
              <a:t> (</a:t>
            </a:r>
            <a:r>
              <a:rPr lang="en-US" i="1" dirty="0" err="1">
                <a:latin typeface="Arial"/>
                <a:cs typeface="Arial"/>
              </a:rPr>
              <a:t>bösartige</a:t>
            </a:r>
            <a:r>
              <a:rPr lang="en-US" i="1" dirty="0">
                <a:latin typeface="Arial"/>
                <a:cs typeface="Arial"/>
              </a:rPr>
              <a:t>) </a:t>
            </a:r>
            <a:r>
              <a:rPr lang="en-US" i="1" dirty="0" err="1">
                <a:latin typeface="Arial"/>
                <a:cs typeface="Arial"/>
              </a:rPr>
              <a:t>Tumoren</a:t>
            </a:r>
            <a:r>
              <a:rPr lang="en-US" i="1" dirty="0">
                <a:latin typeface="Arial"/>
                <a:cs typeface="Arial"/>
              </a:rPr>
              <a:t> (“Krebs”) </a:t>
            </a:r>
          </a:p>
          <a:p>
            <a:r>
              <a:rPr lang="en-US" dirty="0">
                <a:latin typeface="Arial"/>
                <a:cs typeface="Arial"/>
              </a:rPr>
              <a:t>	- </a:t>
            </a:r>
            <a:r>
              <a:rPr lang="en-US" dirty="0" err="1">
                <a:latin typeface="Arial"/>
                <a:cs typeface="Arial"/>
              </a:rPr>
              <a:t>Durchwachsen</a:t>
            </a:r>
            <a:r>
              <a:rPr lang="en-US" dirty="0">
                <a:latin typeface="Arial"/>
                <a:cs typeface="Arial"/>
              </a:rPr>
              <a:t> und </a:t>
            </a:r>
            <a:r>
              <a:rPr lang="en-US" dirty="0" err="1">
                <a:latin typeface="Arial"/>
                <a:cs typeface="Arial"/>
              </a:rPr>
              <a:t>Zerstören</a:t>
            </a:r>
            <a:r>
              <a:rPr lang="en-US" dirty="0">
                <a:latin typeface="Arial"/>
                <a:cs typeface="Arial"/>
              </a:rPr>
              <a:t> von </a:t>
            </a:r>
            <a:r>
              <a:rPr lang="en-US" dirty="0" err="1">
                <a:latin typeface="Arial"/>
                <a:cs typeface="Arial"/>
              </a:rPr>
              <a:t>Gewebe</a:t>
            </a:r>
            <a:endParaRPr lang="en-US" dirty="0">
              <a:latin typeface="Arial"/>
              <a:cs typeface="Arial"/>
            </a:endParaRPr>
          </a:p>
          <a:p>
            <a:r>
              <a:rPr lang="en-US" dirty="0">
                <a:latin typeface="Arial"/>
                <a:cs typeface="Arial"/>
              </a:rPr>
              <a:t>	- </a:t>
            </a:r>
            <a:r>
              <a:rPr lang="en-US" dirty="0" err="1">
                <a:latin typeface="Arial"/>
                <a:cs typeface="Arial"/>
              </a:rPr>
              <a:t>Metastasenbildung</a:t>
            </a:r>
            <a:r>
              <a:rPr lang="en-US" dirty="0">
                <a:latin typeface="Arial"/>
                <a:cs typeface="Arial"/>
              </a:rPr>
              <a:t> </a:t>
            </a:r>
          </a:p>
          <a:p>
            <a:endParaRPr lang="en-US" dirty="0">
              <a:latin typeface="Arial"/>
              <a:cs typeface="Arial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07813" y="4569545"/>
            <a:ext cx="5672654" cy="22884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0104541"/>
      </p:ext>
    </p:extLst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39060" y="194235"/>
            <a:ext cx="8546352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800" dirty="0" err="1">
                <a:solidFill>
                  <a:srgbClr val="3366FF"/>
                </a:solidFill>
                <a:latin typeface="Arial"/>
                <a:cs typeface="Arial"/>
              </a:rPr>
              <a:t>Einteilung</a:t>
            </a:r>
            <a:r>
              <a:rPr lang="en-US" sz="2800" dirty="0">
                <a:solidFill>
                  <a:srgbClr val="3366FF"/>
                </a:solidFill>
                <a:latin typeface="Arial"/>
                <a:cs typeface="Arial"/>
              </a:rPr>
              <a:t> maligner </a:t>
            </a:r>
            <a:r>
              <a:rPr lang="en-US" sz="2800" dirty="0" err="1">
                <a:solidFill>
                  <a:srgbClr val="3366FF"/>
                </a:solidFill>
                <a:latin typeface="Arial"/>
                <a:cs typeface="Arial"/>
              </a:rPr>
              <a:t>Tumoren</a:t>
            </a:r>
            <a:endParaRPr lang="en-US" sz="1600" dirty="0">
              <a:solidFill>
                <a:srgbClr val="3366FF"/>
              </a:solidFill>
              <a:latin typeface="Arial"/>
              <a:cs typeface="Arial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34975" y="1206623"/>
            <a:ext cx="6277080" cy="40626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i="1" dirty="0" err="1">
                <a:latin typeface="Arial"/>
                <a:cs typeface="Arial"/>
              </a:rPr>
              <a:t>Karzinom</a:t>
            </a:r>
            <a:r>
              <a:rPr lang="en-US" sz="2000" i="1" dirty="0">
                <a:latin typeface="Arial"/>
                <a:cs typeface="Arial"/>
              </a:rPr>
              <a:t>:</a:t>
            </a:r>
          </a:p>
          <a:p>
            <a:r>
              <a:rPr lang="en-US" sz="2000" dirty="0">
                <a:latin typeface="Arial"/>
                <a:cs typeface="Arial"/>
              </a:rPr>
              <a:t>	</a:t>
            </a:r>
            <a:r>
              <a:rPr lang="en-US" sz="2000" dirty="0" err="1">
                <a:latin typeface="Arial"/>
                <a:cs typeface="Arial"/>
              </a:rPr>
              <a:t>Entstehung</a:t>
            </a:r>
            <a:r>
              <a:rPr lang="en-US" sz="2000" dirty="0">
                <a:latin typeface="Arial"/>
                <a:cs typeface="Arial"/>
              </a:rPr>
              <a:t> </a:t>
            </a:r>
            <a:r>
              <a:rPr lang="en-US" sz="2000" dirty="0" err="1">
                <a:latin typeface="Arial"/>
                <a:cs typeface="Arial"/>
              </a:rPr>
              <a:t>aus</a:t>
            </a:r>
            <a:r>
              <a:rPr lang="en-US" sz="2000" dirty="0">
                <a:latin typeface="Arial"/>
                <a:cs typeface="Arial"/>
              </a:rPr>
              <a:t> </a:t>
            </a:r>
            <a:r>
              <a:rPr lang="en-US" sz="2000" dirty="0" err="1">
                <a:latin typeface="Arial"/>
                <a:cs typeface="Arial"/>
              </a:rPr>
              <a:t>dem</a:t>
            </a:r>
            <a:r>
              <a:rPr lang="en-US" sz="2000" dirty="0">
                <a:latin typeface="Arial"/>
                <a:cs typeface="Arial"/>
              </a:rPr>
              <a:t> </a:t>
            </a:r>
            <a:r>
              <a:rPr lang="en-US" sz="2000" dirty="0" err="1">
                <a:latin typeface="Arial"/>
                <a:cs typeface="Arial"/>
              </a:rPr>
              <a:t>Epithel</a:t>
            </a:r>
            <a:r>
              <a:rPr lang="en-US" sz="2000" dirty="0">
                <a:latin typeface="Arial"/>
                <a:cs typeface="Arial"/>
              </a:rPr>
              <a:t> (Haut / </a:t>
            </a:r>
            <a:r>
              <a:rPr lang="en-US" sz="2000" dirty="0" err="1">
                <a:latin typeface="Arial"/>
                <a:cs typeface="Arial"/>
              </a:rPr>
              <a:t>Schleimhaut</a:t>
            </a:r>
            <a:r>
              <a:rPr lang="en-US" sz="2000" dirty="0">
                <a:latin typeface="Arial"/>
                <a:cs typeface="Arial"/>
              </a:rPr>
              <a:t>)</a:t>
            </a:r>
          </a:p>
          <a:p>
            <a:r>
              <a:rPr lang="en-US" sz="2000" dirty="0">
                <a:latin typeface="Arial"/>
                <a:cs typeface="Arial"/>
              </a:rPr>
              <a:t>	</a:t>
            </a:r>
            <a:r>
              <a:rPr lang="en-US" sz="2000" dirty="0" err="1">
                <a:latin typeface="Arial"/>
                <a:cs typeface="Arial"/>
              </a:rPr>
              <a:t>z.B</a:t>
            </a:r>
            <a:r>
              <a:rPr lang="en-US" sz="2000" dirty="0">
                <a:latin typeface="Arial"/>
                <a:cs typeface="Arial"/>
              </a:rPr>
              <a:t>. </a:t>
            </a:r>
            <a:r>
              <a:rPr lang="en-US" sz="2000" dirty="0" err="1">
                <a:latin typeface="Arial"/>
                <a:cs typeface="Arial"/>
              </a:rPr>
              <a:t>Brust</a:t>
            </a:r>
            <a:r>
              <a:rPr lang="en-US" sz="2000" dirty="0">
                <a:latin typeface="Arial"/>
                <a:cs typeface="Arial"/>
              </a:rPr>
              <a:t>-/</a:t>
            </a:r>
            <a:r>
              <a:rPr lang="en-US" sz="2000" dirty="0" err="1">
                <a:latin typeface="Arial"/>
                <a:cs typeface="Arial"/>
              </a:rPr>
              <a:t>Prostata</a:t>
            </a:r>
            <a:r>
              <a:rPr lang="en-US" sz="2000" dirty="0">
                <a:latin typeface="Arial"/>
                <a:cs typeface="Arial"/>
              </a:rPr>
              <a:t>-/</a:t>
            </a:r>
            <a:r>
              <a:rPr lang="en-US" sz="2000" dirty="0" err="1">
                <a:latin typeface="Arial"/>
                <a:cs typeface="Arial"/>
              </a:rPr>
              <a:t>Leberkarzinom</a:t>
            </a:r>
            <a:endParaRPr lang="en-US" sz="2000" dirty="0">
              <a:latin typeface="Arial"/>
              <a:cs typeface="Arial"/>
            </a:endParaRPr>
          </a:p>
          <a:p>
            <a:endParaRPr lang="en-US" sz="2000" dirty="0">
              <a:latin typeface="Arial"/>
              <a:cs typeface="Arial"/>
            </a:endParaRPr>
          </a:p>
          <a:p>
            <a:r>
              <a:rPr lang="en-US" sz="2000" i="1" dirty="0" err="1">
                <a:latin typeface="Arial"/>
                <a:cs typeface="Arial"/>
              </a:rPr>
              <a:t>Sarkom</a:t>
            </a:r>
            <a:r>
              <a:rPr lang="en-US" sz="2000" i="1" dirty="0">
                <a:latin typeface="Arial"/>
                <a:cs typeface="Arial"/>
              </a:rPr>
              <a:t>:</a:t>
            </a:r>
          </a:p>
          <a:p>
            <a:r>
              <a:rPr lang="en-US" sz="2000" dirty="0">
                <a:latin typeface="Arial"/>
                <a:cs typeface="Arial"/>
              </a:rPr>
              <a:t>	</a:t>
            </a:r>
            <a:r>
              <a:rPr lang="en-US" sz="2000" dirty="0" err="1">
                <a:latin typeface="Arial"/>
                <a:cs typeface="Arial"/>
              </a:rPr>
              <a:t>Entstehung</a:t>
            </a:r>
            <a:r>
              <a:rPr lang="en-US" sz="2000" dirty="0">
                <a:latin typeface="Arial"/>
                <a:cs typeface="Arial"/>
              </a:rPr>
              <a:t> </a:t>
            </a:r>
            <a:r>
              <a:rPr lang="en-US" sz="2000" dirty="0" err="1">
                <a:latin typeface="Arial"/>
                <a:cs typeface="Arial"/>
              </a:rPr>
              <a:t>aus</a:t>
            </a:r>
            <a:r>
              <a:rPr lang="en-US" sz="2000" dirty="0">
                <a:latin typeface="Arial"/>
                <a:cs typeface="Arial"/>
              </a:rPr>
              <a:t> </a:t>
            </a:r>
            <a:r>
              <a:rPr lang="en-US" sz="2000" dirty="0" err="1">
                <a:latin typeface="Arial"/>
                <a:cs typeface="Arial"/>
              </a:rPr>
              <a:t>Binde</a:t>
            </a:r>
            <a:r>
              <a:rPr lang="en-US" sz="2000" dirty="0">
                <a:latin typeface="Arial"/>
                <a:cs typeface="Arial"/>
              </a:rPr>
              <a:t>- und </a:t>
            </a:r>
            <a:r>
              <a:rPr lang="en-US" sz="2000" dirty="0" err="1">
                <a:latin typeface="Arial"/>
                <a:cs typeface="Arial"/>
              </a:rPr>
              <a:t>Stützgewebe</a:t>
            </a:r>
            <a:endParaRPr lang="en-US" sz="2000" dirty="0">
              <a:latin typeface="Arial"/>
              <a:cs typeface="Arial"/>
            </a:endParaRPr>
          </a:p>
          <a:p>
            <a:r>
              <a:rPr lang="en-US" sz="2000" dirty="0">
                <a:latin typeface="Arial"/>
                <a:cs typeface="Arial"/>
              </a:rPr>
              <a:t>	</a:t>
            </a:r>
            <a:r>
              <a:rPr lang="en-US" sz="2000" dirty="0" err="1">
                <a:latin typeface="Arial"/>
                <a:cs typeface="Arial"/>
              </a:rPr>
              <a:t>z.B</a:t>
            </a:r>
            <a:r>
              <a:rPr lang="en-US" sz="2000" dirty="0">
                <a:latin typeface="Arial"/>
                <a:cs typeface="Arial"/>
              </a:rPr>
              <a:t>. Krebs der </a:t>
            </a:r>
            <a:r>
              <a:rPr lang="en-US" sz="2000" dirty="0" err="1">
                <a:latin typeface="Arial"/>
                <a:cs typeface="Arial"/>
              </a:rPr>
              <a:t>Muskeln</a:t>
            </a:r>
            <a:r>
              <a:rPr lang="en-US" sz="2000" dirty="0">
                <a:latin typeface="Arial"/>
                <a:cs typeface="Arial"/>
              </a:rPr>
              <a:t> </a:t>
            </a:r>
            <a:r>
              <a:rPr lang="en-US" sz="2000" dirty="0" err="1">
                <a:latin typeface="Arial"/>
                <a:cs typeface="Arial"/>
              </a:rPr>
              <a:t>oder</a:t>
            </a:r>
            <a:r>
              <a:rPr lang="en-US" sz="2000" dirty="0">
                <a:latin typeface="Arial"/>
                <a:cs typeface="Arial"/>
              </a:rPr>
              <a:t> </a:t>
            </a:r>
            <a:r>
              <a:rPr lang="en-US" sz="2000" dirty="0" err="1">
                <a:latin typeface="Arial"/>
                <a:cs typeface="Arial"/>
              </a:rPr>
              <a:t>Blutgefässe</a:t>
            </a:r>
            <a:endParaRPr lang="en-US" sz="2000" dirty="0">
              <a:latin typeface="Arial"/>
              <a:cs typeface="Arial"/>
            </a:endParaRPr>
          </a:p>
          <a:p>
            <a:endParaRPr lang="en-US" sz="2000" dirty="0">
              <a:latin typeface="Arial"/>
              <a:cs typeface="Arial"/>
            </a:endParaRPr>
          </a:p>
          <a:p>
            <a:r>
              <a:rPr lang="en-US" sz="2000" i="1" dirty="0" err="1">
                <a:latin typeface="Arial"/>
                <a:cs typeface="Arial"/>
              </a:rPr>
              <a:t>Neuroendokrine</a:t>
            </a:r>
            <a:r>
              <a:rPr lang="en-US" sz="2000" i="1" dirty="0">
                <a:latin typeface="Arial"/>
                <a:cs typeface="Arial"/>
              </a:rPr>
              <a:t> </a:t>
            </a:r>
            <a:r>
              <a:rPr lang="en-US" sz="2000" i="1" dirty="0" err="1">
                <a:latin typeface="Arial"/>
                <a:cs typeface="Arial"/>
              </a:rPr>
              <a:t>Tumoren</a:t>
            </a:r>
            <a:endParaRPr lang="en-US" sz="2000" i="1" dirty="0">
              <a:latin typeface="Arial"/>
              <a:cs typeface="Arial"/>
            </a:endParaRPr>
          </a:p>
          <a:p>
            <a:endParaRPr lang="en-US" sz="2000" dirty="0">
              <a:latin typeface="Arial"/>
              <a:cs typeface="Arial"/>
            </a:endParaRPr>
          </a:p>
          <a:p>
            <a:r>
              <a:rPr lang="en-US" sz="2000" i="1" dirty="0" err="1">
                <a:latin typeface="Arial"/>
                <a:cs typeface="Arial"/>
              </a:rPr>
              <a:t>Hämatoonkologische</a:t>
            </a:r>
            <a:r>
              <a:rPr lang="en-US" sz="2000" i="1" dirty="0">
                <a:latin typeface="Arial"/>
                <a:cs typeface="Arial"/>
              </a:rPr>
              <a:t> </a:t>
            </a:r>
            <a:r>
              <a:rPr lang="en-US" sz="2000" i="1" dirty="0" err="1">
                <a:latin typeface="Arial"/>
                <a:cs typeface="Arial"/>
              </a:rPr>
              <a:t>Malignome</a:t>
            </a:r>
            <a:r>
              <a:rPr lang="en-US" sz="2000" i="1" dirty="0">
                <a:latin typeface="Arial"/>
                <a:cs typeface="Arial"/>
              </a:rPr>
              <a:t>:</a:t>
            </a:r>
          </a:p>
          <a:p>
            <a:r>
              <a:rPr lang="en-US" sz="2000" dirty="0">
                <a:latin typeface="Arial"/>
                <a:cs typeface="Arial"/>
              </a:rPr>
              <a:t>	</a:t>
            </a:r>
            <a:r>
              <a:rPr lang="en-US" sz="2000" dirty="0" err="1">
                <a:latin typeface="Arial"/>
                <a:cs typeface="Arial"/>
              </a:rPr>
              <a:t>Leukämie</a:t>
            </a:r>
            <a:r>
              <a:rPr lang="en-US" sz="2000" dirty="0">
                <a:latin typeface="Arial"/>
                <a:cs typeface="Arial"/>
              </a:rPr>
              <a:t>, </a:t>
            </a:r>
            <a:r>
              <a:rPr lang="en-US" sz="2000" dirty="0" err="1">
                <a:latin typeface="Arial"/>
                <a:cs typeface="Arial"/>
              </a:rPr>
              <a:t>Lymphome</a:t>
            </a:r>
            <a:endParaRPr lang="en-US" sz="2000" dirty="0">
              <a:latin typeface="Arial"/>
              <a:cs typeface="Arial"/>
            </a:endParaRPr>
          </a:p>
          <a:p>
            <a:endParaRPr lang="en-US" sz="200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730995114"/>
      </p:ext>
    </p:extLst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98824" y="136972"/>
            <a:ext cx="8546352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800" dirty="0" err="1">
                <a:solidFill>
                  <a:srgbClr val="3366FF"/>
                </a:solidFill>
                <a:latin typeface="Arial"/>
                <a:cs typeface="Arial"/>
              </a:rPr>
              <a:t>Krebsentstehung</a:t>
            </a:r>
            <a:endParaRPr lang="en-US" sz="1600" dirty="0">
              <a:solidFill>
                <a:srgbClr val="3366FF"/>
              </a:solidFill>
              <a:latin typeface="Arial"/>
              <a:cs typeface="Arial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03056" y="1101481"/>
            <a:ext cx="8424678" cy="501675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2000" dirty="0">
                <a:latin typeface="Arial"/>
                <a:cs typeface="Arial"/>
              </a:rPr>
              <a:t>20% der menschlichen Gene (ca. 5.000 von 25.000) überwachen</a:t>
            </a:r>
          </a:p>
          <a:p>
            <a:r>
              <a:rPr lang="de-CH" sz="2000" dirty="0">
                <a:latin typeface="Arial"/>
                <a:cs typeface="Arial"/>
              </a:rPr>
              <a:t>	die DNA-Duplikation (</a:t>
            </a:r>
            <a:r>
              <a:rPr lang="de-CH" sz="2000" dirty="0" err="1">
                <a:latin typeface="Arial"/>
                <a:cs typeface="Arial"/>
              </a:rPr>
              <a:t>Protoonkogene</a:t>
            </a:r>
            <a:r>
              <a:rPr lang="de-CH" sz="2000" dirty="0">
                <a:latin typeface="Arial"/>
                <a:cs typeface="Arial"/>
              </a:rPr>
              <a:t>, </a:t>
            </a:r>
            <a:r>
              <a:rPr lang="de-CH" sz="2000" dirty="0" err="1">
                <a:latin typeface="Arial"/>
                <a:cs typeface="Arial"/>
              </a:rPr>
              <a:t>Tumorsuppressorgene</a:t>
            </a:r>
            <a:r>
              <a:rPr lang="de-CH" sz="2000" dirty="0">
                <a:latin typeface="Arial"/>
                <a:cs typeface="Arial"/>
              </a:rPr>
              <a:t>,</a:t>
            </a:r>
          </a:p>
          <a:p>
            <a:r>
              <a:rPr lang="de-CH" sz="2000" dirty="0">
                <a:latin typeface="Arial"/>
                <a:cs typeface="Arial"/>
              </a:rPr>
              <a:t>	</a:t>
            </a:r>
            <a:r>
              <a:rPr lang="de-CH" sz="2000" i="1" dirty="0">
                <a:latin typeface="Arial"/>
                <a:cs typeface="Arial"/>
              </a:rPr>
              <a:t>siehe Vorlesung Zellzyklus</a:t>
            </a:r>
            <a:r>
              <a:rPr lang="de-CH" sz="2000" dirty="0">
                <a:latin typeface="Arial"/>
                <a:cs typeface="Arial"/>
              </a:rPr>
              <a:t>)</a:t>
            </a:r>
          </a:p>
          <a:p>
            <a:endParaRPr lang="de-CH" sz="2000" dirty="0">
              <a:latin typeface="Arial"/>
              <a:cs typeface="Arial"/>
            </a:endParaRPr>
          </a:p>
          <a:p>
            <a:r>
              <a:rPr lang="en-US" sz="2000" dirty="0" err="1">
                <a:latin typeface="Arial"/>
                <a:cs typeface="Arial"/>
              </a:rPr>
              <a:t>Absicherungsmechanismen</a:t>
            </a:r>
            <a:r>
              <a:rPr lang="en-US" sz="2000" dirty="0">
                <a:latin typeface="Arial"/>
                <a:cs typeface="Arial"/>
              </a:rPr>
              <a:t>, multiple Checkpoints: </a:t>
            </a:r>
            <a:r>
              <a:rPr lang="en-US" sz="2000" dirty="0" err="1">
                <a:latin typeface="Arial"/>
                <a:cs typeface="Arial"/>
              </a:rPr>
              <a:t>eine</a:t>
            </a:r>
            <a:r>
              <a:rPr lang="en-US" sz="2000" dirty="0">
                <a:latin typeface="Arial"/>
                <a:cs typeface="Arial"/>
              </a:rPr>
              <a:t> Mutation</a:t>
            </a:r>
          </a:p>
          <a:p>
            <a:r>
              <a:rPr lang="en-US" sz="2000" dirty="0">
                <a:latin typeface="Arial"/>
                <a:cs typeface="Arial"/>
              </a:rPr>
              <a:t>	</a:t>
            </a:r>
            <a:r>
              <a:rPr lang="en-US" sz="2000" dirty="0" err="1">
                <a:latin typeface="Arial"/>
                <a:cs typeface="Arial"/>
              </a:rPr>
              <a:t>macht</a:t>
            </a:r>
            <a:r>
              <a:rPr lang="en-US" sz="2000" dirty="0">
                <a:latin typeface="Arial"/>
                <a:cs typeface="Arial"/>
              </a:rPr>
              <a:t> </a:t>
            </a:r>
            <a:r>
              <a:rPr lang="en-US" sz="2000" dirty="0" err="1">
                <a:latin typeface="Arial"/>
                <a:cs typeface="Arial"/>
              </a:rPr>
              <a:t>für</a:t>
            </a:r>
            <a:r>
              <a:rPr lang="en-US" sz="2000" dirty="0">
                <a:latin typeface="Arial"/>
                <a:cs typeface="Arial"/>
              </a:rPr>
              <a:t> </a:t>
            </a:r>
            <a:r>
              <a:rPr lang="en-US" sz="2000" dirty="0" err="1">
                <a:latin typeface="Arial"/>
                <a:cs typeface="Arial"/>
              </a:rPr>
              <a:t>gewöhnlich</a:t>
            </a:r>
            <a:r>
              <a:rPr lang="en-US" sz="2000" dirty="0">
                <a:latin typeface="Arial"/>
                <a:cs typeface="Arial"/>
              </a:rPr>
              <a:t> </a:t>
            </a:r>
            <a:r>
              <a:rPr lang="en-US" sz="2000" dirty="0" err="1">
                <a:latin typeface="Arial"/>
                <a:cs typeface="Arial"/>
              </a:rPr>
              <a:t>noch</a:t>
            </a:r>
            <a:r>
              <a:rPr lang="en-US" sz="2000" dirty="0">
                <a:latin typeface="Arial"/>
                <a:cs typeface="Arial"/>
              </a:rPr>
              <a:t> </a:t>
            </a:r>
            <a:r>
              <a:rPr lang="en-US" sz="2000" dirty="0" err="1">
                <a:latin typeface="Arial"/>
                <a:cs typeface="Arial"/>
              </a:rPr>
              <a:t>keinen</a:t>
            </a:r>
            <a:r>
              <a:rPr lang="en-US" sz="2000" dirty="0">
                <a:latin typeface="Arial"/>
                <a:cs typeface="Arial"/>
              </a:rPr>
              <a:t> Tumor</a:t>
            </a:r>
          </a:p>
          <a:p>
            <a:endParaRPr lang="en-US" sz="2000" dirty="0">
              <a:latin typeface="Arial"/>
              <a:cs typeface="Arial"/>
            </a:endParaRPr>
          </a:p>
          <a:p>
            <a:r>
              <a:rPr lang="en-US" sz="2000" dirty="0" err="1">
                <a:latin typeface="Arial"/>
                <a:cs typeface="Arial"/>
              </a:rPr>
              <a:t>Bei</a:t>
            </a:r>
            <a:r>
              <a:rPr lang="en-US" sz="2000" dirty="0">
                <a:latin typeface="Arial"/>
                <a:cs typeface="Arial"/>
              </a:rPr>
              <a:t> </a:t>
            </a:r>
            <a:r>
              <a:rPr lang="en-US" sz="2000" dirty="0" err="1">
                <a:latin typeface="Arial"/>
                <a:cs typeface="Arial"/>
              </a:rPr>
              <a:t>weiteren</a:t>
            </a:r>
            <a:r>
              <a:rPr lang="en-US" sz="2000" dirty="0">
                <a:latin typeface="Arial"/>
                <a:cs typeface="Arial"/>
              </a:rPr>
              <a:t> </a:t>
            </a:r>
            <a:r>
              <a:rPr lang="en-US" sz="2000" dirty="0" err="1">
                <a:latin typeface="Arial"/>
                <a:cs typeface="Arial"/>
              </a:rPr>
              <a:t>Mutationen</a:t>
            </a:r>
            <a:r>
              <a:rPr lang="en-US" sz="2000" dirty="0">
                <a:latin typeface="Arial"/>
                <a:cs typeface="Arial"/>
              </a:rPr>
              <a:t>, </a:t>
            </a:r>
            <a:r>
              <a:rPr lang="en-US" sz="2000" dirty="0" err="1">
                <a:latin typeface="Arial"/>
                <a:cs typeface="Arial"/>
              </a:rPr>
              <a:t>z.B</a:t>
            </a:r>
            <a:r>
              <a:rPr lang="en-US" sz="2000" dirty="0">
                <a:latin typeface="Arial"/>
                <a:cs typeface="Arial"/>
              </a:rPr>
              <a:t>. </a:t>
            </a:r>
            <a:r>
              <a:rPr lang="en-US" sz="2000" dirty="0" err="1">
                <a:latin typeface="Arial"/>
                <a:cs typeface="Arial"/>
              </a:rPr>
              <a:t>kein</a:t>
            </a:r>
            <a:r>
              <a:rPr lang="en-US" sz="2000" dirty="0">
                <a:latin typeface="Arial"/>
                <a:cs typeface="Arial"/>
              </a:rPr>
              <a:t> </a:t>
            </a:r>
            <a:r>
              <a:rPr lang="en-US" sz="2000" dirty="0" err="1">
                <a:latin typeface="Arial"/>
                <a:cs typeface="Arial"/>
              </a:rPr>
              <a:t>Erkennen</a:t>
            </a:r>
            <a:r>
              <a:rPr lang="en-US" sz="2000" dirty="0">
                <a:latin typeface="Arial"/>
                <a:cs typeface="Arial"/>
              </a:rPr>
              <a:t> </a:t>
            </a:r>
            <a:r>
              <a:rPr lang="en-US" sz="2000" dirty="0" err="1">
                <a:latin typeface="Arial"/>
                <a:cs typeface="Arial"/>
              </a:rPr>
              <a:t>mehr</a:t>
            </a:r>
            <a:r>
              <a:rPr lang="en-US" sz="2000" dirty="0">
                <a:latin typeface="Arial"/>
                <a:cs typeface="Arial"/>
              </a:rPr>
              <a:t> von </a:t>
            </a:r>
            <a:r>
              <a:rPr lang="en-US" sz="2000" dirty="0" err="1">
                <a:latin typeface="Arial"/>
                <a:cs typeface="Arial"/>
              </a:rPr>
              <a:t>Ablesungsfehlern</a:t>
            </a:r>
            <a:endParaRPr lang="en-US" sz="2000" dirty="0">
              <a:latin typeface="Arial"/>
              <a:cs typeface="Arial"/>
            </a:endParaRPr>
          </a:p>
          <a:p>
            <a:r>
              <a:rPr lang="en-US" sz="2000" dirty="0">
                <a:latin typeface="Arial"/>
                <a:cs typeface="Arial"/>
              </a:rPr>
              <a:t>	UND </a:t>
            </a:r>
            <a:r>
              <a:rPr lang="en-US" sz="2000" dirty="0" err="1">
                <a:latin typeface="Arial"/>
                <a:cs typeface="Arial"/>
              </a:rPr>
              <a:t>weitere</a:t>
            </a:r>
            <a:r>
              <a:rPr lang="en-US" sz="2000" dirty="0">
                <a:latin typeface="Arial"/>
                <a:cs typeface="Arial"/>
              </a:rPr>
              <a:t> Checkpoints </a:t>
            </a:r>
            <a:r>
              <a:rPr lang="en-US" sz="2000" dirty="0" err="1">
                <a:latin typeface="Arial"/>
                <a:cs typeface="Arial"/>
              </a:rPr>
              <a:t>übersprungen</a:t>
            </a:r>
            <a:endParaRPr lang="en-US" sz="2000" dirty="0">
              <a:latin typeface="Arial"/>
              <a:cs typeface="Arial"/>
            </a:endParaRPr>
          </a:p>
          <a:p>
            <a:endParaRPr lang="en-US" sz="2000" dirty="0">
              <a:latin typeface="Arial"/>
              <a:cs typeface="Arial"/>
            </a:endParaRPr>
          </a:p>
          <a:p>
            <a:r>
              <a:rPr lang="en-US" sz="2000" dirty="0" err="1">
                <a:latin typeface="Arial"/>
                <a:cs typeface="Arial"/>
              </a:rPr>
              <a:t>Rapidere</a:t>
            </a:r>
            <a:r>
              <a:rPr lang="en-US" sz="2000" dirty="0">
                <a:latin typeface="Arial"/>
                <a:cs typeface="Arial"/>
              </a:rPr>
              <a:t> </a:t>
            </a:r>
            <a:r>
              <a:rPr lang="en-US" sz="2000" dirty="0" err="1">
                <a:latin typeface="Arial"/>
                <a:cs typeface="Arial"/>
              </a:rPr>
              <a:t>Vermehrung</a:t>
            </a:r>
            <a:r>
              <a:rPr lang="en-US" sz="2000" dirty="0">
                <a:latin typeface="Arial"/>
                <a:cs typeface="Arial"/>
              </a:rPr>
              <a:t> -&gt; </a:t>
            </a:r>
            <a:r>
              <a:rPr lang="en-US" sz="2000" dirty="0" err="1">
                <a:latin typeface="Arial"/>
                <a:cs typeface="Arial"/>
              </a:rPr>
              <a:t>höhere</a:t>
            </a:r>
            <a:r>
              <a:rPr lang="en-US" sz="2000" dirty="0">
                <a:latin typeface="Arial"/>
                <a:cs typeface="Arial"/>
              </a:rPr>
              <a:t> Chance </a:t>
            </a:r>
            <a:r>
              <a:rPr lang="en-US" sz="2000" dirty="0" err="1">
                <a:latin typeface="Arial"/>
                <a:cs typeface="Arial"/>
              </a:rPr>
              <a:t>für</a:t>
            </a:r>
            <a:r>
              <a:rPr lang="en-US" sz="2000" dirty="0">
                <a:latin typeface="Arial"/>
                <a:cs typeface="Arial"/>
              </a:rPr>
              <a:t> </a:t>
            </a:r>
            <a:r>
              <a:rPr lang="en-US" sz="2000" dirty="0" err="1">
                <a:latin typeface="Arial"/>
                <a:cs typeface="Arial"/>
              </a:rPr>
              <a:t>weitere</a:t>
            </a:r>
            <a:r>
              <a:rPr lang="en-US" sz="2000" dirty="0">
                <a:latin typeface="Arial"/>
                <a:cs typeface="Arial"/>
              </a:rPr>
              <a:t> </a:t>
            </a:r>
            <a:r>
              <a:rPr lang="en-US" sz="2000" dirty="0" err="1">
                <a:latin typeface="Arial"/>
                <a:cs typeface="Arial"/>
              </a:rPr>
              <a:t>Mutationen</a:t>
            </a:r>
            <a:endParaRPr lang="en-US" sz="2000" dirty="0">
              <a:latin typeface="Arial"/>
              <a:cs typeface="Arial"/>
            </a:endParaRPr>
          </a:p>
          <a:p>
            <a:endParaRPr lang="en-US" sz="2000" dirty="0">
              <a:latin typeface="Arial"/>
              <a:cs typeface="Arial"/>
            </a:endParaRPr>
          </a:p>
          <a:p>
            <a:r>
              <a:rPr lang="en-US" sz="2000" dirty="0" err="1">
                <a:latin typeface="Arial"/>
                <a:cs typeface="Arial"/>
              </a:rPr>
              <a:t>Bei</a:t>
            </a:r>
            <a:r>
              <a:rPr lang="en-US" sz="2000" dirty="0">
                <a:latin typeface="Arial"/>
                <a:cs typeface="Arial"/>
              </a:rPr>
              <a:t> </a:t>
            </a:r>
            <a:r>
              <a:rPr lang="en-US" sz="2000" dirty="0" err="1">
                <a:latin typeface="Arial"/>
                <a:cs typeface="Arial"/>
              </a:rPr>
              <a:t>Betreffen</a:t>
            </a:r>
            <a:r>
              <a:rPr lang="en-US" sz="2000" dirty="0">
                <a:latin typeface="Arial"/>
                <a:cs typeface="Arial"/>
              </a:rPr>
              <a:t> von </a:t>
            </a:r>
            <a:r>
              <a:rPr lang="en-US" sz="2000" dirty="0" err="1">
                <a:latin typeface="Arial"/>
                <a:cs typeface="Arial"/>
              </a:rPr>
              <a:t>Apoptosegenen</a:t>
            </a:r>
            <a:r>
              <a:rPr lang="en-US" sz="2000" dirty="0">
                <a:latin typeface="Arial"/>
                <a:cs typeface="Arial"/>
              </a:rPr>
              <a:t> (</a:t>
            </a:r>
            <a:r>
              <a:rPr lang="en-US" sz="2000" dirty="0" err="1">
                <a:latin typeface="Arial"/>
                <a:cs typeface="Arial"/>
              </a:rPr>
              <a:t>z.B</a:t>
            </a:r>
            <a:r>
              <a:rPr lang="en-US" sz="2000" dirty="0">
                <a:latin typeface="Arial"/>
                <a:cs typeface="Arial"/>
              </a:rPr>
              <a:t>. p53): </a:t>
            </a:r>
            <a:r>
              <a:rPr lang="en-US" sz="2000" dirty="0" err="1">
                <a:latin typeface="Arial"/>
                <a:cs typeface="Arial"/>
              </a:rPr>
              <a:t>Zellen</a:t>
            </a:r>
            <a:r>
              <a:rPr lang="en-US" sz="2000" dirty="0">
                <a:latin typeface="Arial"/>
                <a:cs typeface="Arial"/>
              </a:rPr>
              <a:t> </a:t>
            </a:r>
            <a:r>
              <a:rPr lang="en-US" sz="2000" dirty="0" err="1">
                <a:latin typeface="Arial"/>
                <a:cs typeface="Arial"/>
              </a:rPr>
              <a:t>werden</a:t>
            </a:r>
            <a:r>
              <a:rPr lang="en-US" sz="2000" dirty="0">
                <a:latin typeface="Arial"/>
                <a:cs typeface="Arial"/>
              </a:rPr>
              <a:t> </a:t>
            </a:r>
            <a:r>
              <a:rPr lang="en-US" sz="2000" dirty="0" err="1">
                <a:latin typeface="Arial"/>
                <a:cs typeface="Arial"/>
              </a:rPr>
              <a:t>unsterblich</a:t>
            </a:r>
            <a:endParaRPr lang="en-US" sz="2000" dirty="0">
              <a:latin typeface="Arial"/>
              <a:cs typeface="Arial"/>
            </a:endParaRPr>
          </a:p>
          <a:p>
            <a:endParaRPr lang="en-US" sz="2000" dirty="0">
              <a:latin typeface="Arial"/>
              <a:cs typeface="Arial"/>
            </a:endParaRPr>
          </a:p>
          <a:p>
            <a:r>
              <a:rPr lang="en-US" sz="2000" dirty="0" err="1">
                <a:latin typeface="Arial"/>
                <a:cs typeface="Arial"/>
              </a:rPr>
              <a:t>Weitere</a:t>
            </a:r>
            <a:r>
              <a:rPr lang="en-US" sz="2000" dirty="0">
                <a:latin typeface="Arial"/>
                <a:cs typeface="Arial"/>
              </a:rPr>
              <a:t> </a:t>
            </a:r>
            <a:r>
              <a:rPr lang="en-US" sz="2000" dirty="0" err="1">
                <a:latin typeface="Arial"/>
                <a:cs typeface="Arial"/>
              </a:rPr>
              <a:t>Mutationen</a:t>
            </a:r>
            <a:r>
              <a:rPr lang="en-US" sz="2000" dirty="0">
                <a:latin typeface="Arial"/>
                <a:cs typeface="Arial"/>
              </a:rPr>
              <a:t> </a:t>
            </a:r>
            <a:r>
              <a:rPr lang="en-US" sz="2000" dirty="0" err="1">
                <a:latin typeface="Arial"/>
                <a:cs typeface="Arial"/>
              </a:rPr>
              <a:t>ermöglichen</a:t>
            </a:r>
            <a:r>
              <a:rPr lang="en-US" sz="2000" dirty="0">
                <a:latin typeface="Arial"/>
                <a:cs typeface="Arial"/>
              </a:rPr>
              <a:t> </a:t>
            </a:r>
            <a:r>
              <a:rPr lang="en-US" sz="2000" dirty="0" err="1">
                <a:latin typeface="Arial"/>
                <a:cs typeface="Arial"/>
              </a:rPr>
              <a:t>Angiogenese</a:t>
            </a:r>
            <a:r>
              <a:rPr lang="en-US" sz="2000" dirty="0">
                <a:latin typeface="Arial"/>
                <a:cs typeface="Arial"/>
              </a:rPr>
              <a:t>, </a:t>
            </a:r>
            <a:r>
              <a:rPr lang="en-US" sz="2000" dirty="0" err="1">
                <a:latin typeface="Arial"/>
                <a:cs typeface="Arial"/>
              </a:rPr>
              <a:t>Metastasenbildung</a:t>
            </a:r>
            <a:r>
              <a:rPr lang="en-US" sz="2000" dirty="0">
                <a:latin typeface="Arial"/>
                <a:cs typeface="Arial"/>
              </a:rPr>
              <a:t> / </a:t>
            </a:r>
          </a:p>
          <a:p>
            <a:r>
              <a:rPr lang="en-US" sz="2000" dirty="0">
                <a:latin typeface="Arial"/>
                <a:cs typeface="Arial"/>
              </a:rPr>
              <a:t>	</a:t>
            </a:r>
            <a:r>
              <a:rPr lang="en-US" sz="2000" dirty="0" err="1">
                <a:latin typeface="Arial"/>
                <a:cs typeface="Arial"/>
              </a:rPr>
              <a:t>Resistenz</a:t>
            </a:r>
            <a:r>
              <a:rPr lang="en-US" sz="2000" dirty="0">
                <a:latin typeface="Arial"/>
                <a:cs typeface="Arial"/>
              </a:rPr>
              <a:t> </a:t>
            </a:r>
            <a:r>
              <a:rPr lang="en-US" sz="2000" dirty="0" err="1">
                <a:latin typeface="Arial"/>
                <a:cs typeface="Arial"/>
              </a:rPr>
              <a:t>gegen</a:t>
            </a:r>
            <a:r>
              <a:rPr lang="en-US" sz="2000" dirty="0">
                <a:latin typeface="Arial"/>
                <a:cs typeface="Arial"/>
              </a:rPr>
              <a:t> </a:t>
            </a:r>
            <a:r>
              <a:rPr lang="en-US" sz="2000" dirty="0" err="1">
                <a:latin typeface="Arial"/>
                <a:cs typeface="Arial"/>
              </a:rPr>
              <a:t>Sauerstoffmangel</a:t>
            </a:r>
            <a:endParaRPr lang="en-US" sz="200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090340406"/>
      </p:ext>
    </p:extLst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776942" y="0"/>
            <a:ext cx="7164631" cy="76944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800" dirty="0" err="1">
                <a:solidFill>
                  <a:srgbClr val="3366FF"/>
                </a:solidFill>
                <a:latin typeface="Arial"/>
                <a:cs typeface="Arial"/>
              </a:rPr>
              <a:t>Entwicklung</a:t>
            </a:r>
            <a:r>
              <a:rPr lang="en-US" sz="2800" dirty="0">
                <a:solidFill>
                  <a:srgbClr val="3366FF"/>
                </a:solidFill>
                <a:latin typeface="Arial"/>
                <a:cs typeface="Arial"/>
              </a:rPr>
              <a:t> </a:t>
            </a:r>
            <a:r>
              <a:rPr lang="en-US" sz="2800" dirty="0" err="1">
                <a:solidFill>
                  <a:srgbClr val="3366FF"/>
                </a:solidFill>
                <a:latin typeface="Arial"/>
                <a:cs typeface="Arial"/>
              </a:rPr>
              <a:t>eines</a:t>
            </a:r>
            <a:r>
              <a:rPr lang="en-US" sz="2800" dirty="0">
                <a:solidFill>
                  <a:srgbClr val="3366FF"/>
                </a:solidFill>
                <a:latin typeface="Arial"/>
                <a:cs typeface="Arial"/>
              </a:rPr>
              <a:t> Tumors</a:t>
            </a:r>
          </a:p>
          <a:p>
            <a:pPr algn="ctr"/>
            <a:endParaRPr lang="en-US" sz="1600" dirty="0">
              <a:solidFill>
                <a:srgbClr val="3366FF"/>
              </a:solidFill>
              <a:latin typeface="Arial"/>
              <a:cs typeface="Arial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3823" y="622300"/>
            <a:ext cx="2995705" cy="604612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532559" y="901426"/>
            <a:ext cx="4503332" cy="37856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i="1" dirty="0" err="1">
                <a:latin typeface="Arial"/>
                <a:cs typeface="Arial"/>
              </a:rPr>
              <a:t>Klonale</a:t>
            </a:r>
            <a:r>
              <a:rPr lang="en-US" sz="2000" i="1" dirty="0">
                <a:latin typeface="Arial"/>
                <a:cs typeface="Arial"/>
              </a:rPr>
              <a:t> Evolution</a:t>
            </a:r>
            <a:r>
              <a:rPr lang="en-US" sz="2000" dirty="0">
                <a:latin typeface="Arial"/>
                <a:cs typeface="Arial"/>
              </a:rPr>
              <a:t>:</a:t>
            </a:r>
          </a:p>
          <a:p>
            <a:endParaRPr lang="en-US" sz="2000" dirty="0">
              <a:latin typeface="Arial"/>
              <a:cs typeface="Arial"/>
            </a:endParaRPr>
          </a:p>
          <a:p>
            <a:r>
              <a:rPr lang="en-US" sz="2000" dirty="0" err="1">
                <a:latin typeface="Arial"/>
                <a:cs typeface="Arial"/>
              </a:rPr>
              <a:t>Ein</a:t>
            </a:r>
            <a:r>
              <a:rPr lang="en-US" sz="2000" dirty="0">
                <a:latin typeface="Arial"/>
                <a:cs typeface="Arial"/>
              </a:rPr>
              <a:t> Tumor </a:t>
            </a:r>
            <a:r>
              <a:rPr lang="en-US" sz="2000" dirty="0" err="1">
                <a:latin typeface="Arial"/>
                <a:cs typeface="Arial"/>
              </a:rPr>
              <a:t>entsteht</a:t>
            </a:r>
            <a:r>
              <a:rPr lang="en-US" sz="2000" dirty="0">
                <a:latin typeface="Arial"/>
                <a:cs typeface="Arial"/>
              </a:rPr>
              <a:t> </a:t>
            </a:r>
            <a:r>
              <a:rPr lang="en-US" sz="2000" dirty="0" err="1">
                <a:latin typeface="Arial"/>
                <a:cs typeface="Arial"/>
              </a:rPr>
              <a:t>durch</a:t>
            </a:r>
            <a:r>
              <a:rPr lang="en-US" sz="2000" dirty="0">
                <a:latin typeface="Arial"/>
                <a:cs typeface="Arial"/>
              </a:rPr>
              <a:t> </a:t>
            </a:r>
            <a:r>
              <a:rPr lang="en-US" sz="2000" dirty="0" err="1">
                <a:latin typeface="Arial"/>
                <a:cs typeface="Arial"/>
              </a:rPr>
              <a:t>sich</a:t>
            </a:r>
            <a:r>
              <a:rPr lang="en-US" sz="2000" dirty="0">
                <a:latin typeface="Arial"/>
                <a:cs typeface="Arial"/>
              </a:rPr>
              <a:t> </a:t>
            </a:r>
            <a:r>
              <a:rPr lang="en-US" sz="2000" dirty="0" err="1">
                <a:latin typeface="Arial"/>
                <a:cs typeface="Arial"/>
              </a:rPr>
              <a:t>wieder</a:t>
            </a:r>
            <a:r>
              <a:rPr lang="en-US" sz="2000" dirty="0">
                <a:latin typeface="Arial"/>
                <a:cs typeface="Arial"/>
              </a:rPr>
              <a:t>-</a:t>
            </a:r>
          </a:p>
          <a:p>
            <a:r>
              <a:rPr lang="en-US" sz="2000" dirty="0" err="1">
                <a:latin typeface="Arial"/>
                <a:cs typeface="Arial"/>
              </a:rPr>
              <a:t>holende</a:t>
            </a:r>
            <a:r>
              <a:rPr lang="en-US" sz="2000" dirty="0">
                <a:latin typeface="Arial"/>
                <a:cs typeface="Arial"/>
              </a:rPr>
              <a:t> </a:t>
            </a:r>
            <a:r>
              <a:rPr lang="en-US" sz="2000" dirty="0" err="1">
                <a:latin typeface="Arial"/>
                <a:cs typeface="Arial"/>
              </a:rPr>
              <a:t>Zyklen</a:t>
            </a:r>
            <a:r>
              <a:rPr lang="en-US" sz="2000" dirty="0">
                <a:latin typeface="Arial"/>
                <a:cs typeface="Arial"/>
              </a:rPr>
              <a:t> von Mutation und </a:t>
            </a:r>
          </a:p>
          <a:p>
            <a:r>
              <a:rPr lang="en-US" sz="2000" dirty="0">
                <a:latin typeface="Arial"/>
                <a:cs typeface="Arial"/>
              </a:rPr>
              <a:t>Proliferation</a:t>
            </a:r>
          </a:p>
          <a:p>
            <a:endParaRPr lang="en-US" sz="2000" dirty="0">
              <a:latin typeface="Arial"/>
              <a:cs typeface="Arial"/>
            </a:endParaRPr>
          </a:p>
          <a:p>
            <a:r>
              <a:rPr lang="en-US" sz="2000" dirty="0" err="1">
                <a:latin typeface="Arial"/>
                <a:cs typeface="Arial"/>
              </a:rPr>
              <a:t>Bei</a:t>
            </a:r>
            <a:r>
              <a:rPr lang="en-US" sz="2000" dirty="0">
                <a:latin typeface="Arial"/>
                <a:cs typeface="Arial"/>
              </a:rPr>
              <a:t> </a:t>
            </a:r>
            <a:r>
              <a:rPr lang="en-US" sz="2000" dirty="0" err="1">
                <a:latin typeface="Arial"/>
                <a:cs typeface="Arial"/>
              </a:rPr>
              <a:t>jedem</a:t>
            </a:r>
            <a:r>
              <a:rPr lang="en-US" sz="2000" dirty="0">
                <a:latin typeface="Arial"/>
                <a:cs typeface="Arial"/>
              </a:rPr>
              <a:t> </a:t>
            </a:r>
            <a:r>
              <a:rPr lang="en-US" sz="2000" dirty="0" err="1">
                <a:latin typeface="Arial"/>
                <a:cs typeface="Arial"/>
              </a:rPr>
              <a:t>Schritt</a:t>
            </a:r>
            <a:r>
              <a:rPr lang="en-US" sz="2000" dirty="0">
                <a:latin typeface="Arial"/>
                <a:cs typeface="Arial"/>
              </a:rPr>
              <a:t> </a:t>
            </a:r>
            <a:r>
              <a:rPr lang="en-US" sz="2000" dirty="0" err="1">
                <a:latin typeface="Arial"/>
                <a:cs typeface="Arial"/>
              </a:rPr>
              <a:t>neue</a:t>
            </a:r>
            <a:r>
              <a:rPr lang="en-US" sz="2000" dirty="0">
                <a:latin typeface="Arial"/>
                <a:cs typeface="Arial"/>
              </a:rPr>
              <a:t> Mutation, </a:t>
            </a:r>
          </a:p>
          <a:p>
            <a:r>
              <a:rPr lang="en-US" sz="2000" dirty="0" err="1">
                <a:latin typeface="Arial"/>
                <a:cs typeface="Arial"/>
              </a:rPr>
              <a:t>welche</a:t>
            </a:r>
            <a:r>
              <a:rPr lang="en-US" sz="2000" dirty="0">
                <a:latin typeface="Arial"/>
                <a:cs typeface="Arial"/>
              </a:rPr>
              <a:t> der </a:t>
            </a:r>
            <a:r>
              <a:rPr lang="en-US" sz="2000" dirty="0" err="1">
                <a:latin typeface="Arial"/>
                <a:cs typeface="Arial"/>
              </a:rPr>
              <a:t>Zelle</a:t>
            </a:r>
            <a:r>
              <a:rPr lang="en-US" sz="2000" dirty="0">
                <a:latin typeface="Arial"/>
                <a:cs typeface="Arial"/>
              </a:rPr>
              <a:t> </a:t>
            </a:r>
            <a:r>
              <a:rPr lang="en-US" sz="2000" dirty="0" err="1">
                <a:latin typeface="Arial"/>
                <a:cs typeface="Arial"/>
              </a:rPr>
              <a:t>einen</a:t>
            </a:r>
            <a:r>
              <a:rPr lang="en-US" sz="2000" dirty="0">
                <a:latin typeface="Arial"/>
                <a:cs typeface="Arial"/>
              </a:rPr>
              <a:t> </a:t>
            </a:r>
            <a:r>
              <a:rPr lang="en-US" sz="2000" dirty="0" err="1">
                <a:latin typeface="Arial"/>
                <a:cs typeface="Arial"/>
              </a:rPr>
              <a:t>Vorteil</a:t>
            </a:r>
            <a:r>
              <a:rPr lang="en-US" sz="2000" dirty="0">
                <a:latin typeface="Arial"/>
                <a:cs typeface="Arial"/>
              </a:rPr>
              <a:t> </a:t>
            </a:r>
            <a:r>
              <a:rPr lang="en-US" sz="2000" dirty="0" err="1">
                <a:latin typeface="Arial"/>
                <a:cs typeface="Arial"/>
              </a:rPr>
              <a:t>beim</a:t>
            </a:r>
            <a:r>
              <a:rPr lang="en-US" sz="2000" dirty="0">
                <a:latin typeface="Arial"/>
                <a:cs typeface="Arial"/>
              </a:rPr>
              <a:t> </a:t>
            </a:r>
          </a:p>
          <a:p>
            <a:r>
              <a:rPr lang="en-US" sz="2000" dirty="0" err="1">
                <a:latin typeface="Arial"/>
                <a:cs typeface="Arial"/>
              </a:rPr>
              <a:t>Überleben</a:t>
            </a:r>
            <a:r>
              <a:rPr lang="en-US" sz="2000" dirty="0">
                <a:latin typeface="Arial"/>
                <a:cs typeface="Arial"/>
              </a:rPr>
              <a:t> </a:t>
            </a:r>
            <a:r>
              <a:rPr lang="en-US" sz="2000" dirty="0" err="1">
                <a:latin typeface="Arial"/>
                <a:cs typeface="Arial"/>
              </a:rPr>
              <a:t>gibt</a:t>
            </a:r>
            <a:endParaRPr lang="en-US" sz="2000" dirty="0">
              <a:latin typeface="Arial"/>
              <a:cs typeface="Arial"/>
            </a:endParaRPr>
          </a:p>
          <a:p>
            <a:endParaRPr lang="en-US" sz="2000" dirty="0">
              <a:latin typeface="Arial"/>
              <a:cs typeface="Arial"/>
            </a:endParaRPr>
          </a:p>
          <a:p>
            <a:r>
              <a:rPr lang="en-US" sz="2000" dirty="0">
                <a:latin typeface="Arial"/>
                <a:cs typeface="Arial"/>
              </a:rPr>
              <a:t>Progressive </a:t>
            </a:r>
            <a:r>
              <a:rPr lang="en-US" sz="2000" dirty="0" err="1">
                <a:latin typeface="Arial"/>
                <a:cs typeface="Arial"/>
              </a:rPr>
              <a:t>Beschleunigung</a:t>
            </a:r>
            <a:r>
              <a:rPr lang="en-US" sz="2000" dirty="0">
                <a:latin typeface="Arial"/>
                <a:cs typeface="Arial"/>
              </a:rPr>
              <a:t> der </a:t>
            </a:r>
          </a:p>
          <a:p>
            <a:r>
              <a:rPr lang="en-US" sz="2000" dirty="0" err="1">
                <a:latin typeface="Arial"/>
                <a:cs typeface="Arial"/>
              </a:rPr>
              <a:t>Tumorprogression</a:t>
            </a:r>
            <a:endParaRPr lang="en-US" sz="2000" dirty="0">
              <a:latin typeface="Arial"/>
              <a:cs typeface="Arial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793618" y="622300"/>
            <a:ext cx="1135910" cy="54819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884471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5868" y="151161"/>
            <a:ext cx="8746480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dirty="0">
                <a:solidFill>
                  <a:srgbClr val="3366FF"/>
                </a:solidFill>
                <a:latin typeface="Arial"/>
                <a:cs typeface="Arial"/>
              </a:rPr>
              <a:t>Das </a:t>
            </a:r>
            <a:r>
              <a:rPr lang="en-US" sz="2800" dirty="0" err="1">
                <a:solidFill>
                  <a:srgbClr val="3366FF"/>
                </a:solidFill>
                <a:latin typeface="Arial"/>
                <a:cs typeface="Arial"/>
              </a:rPr>
              <a:t>Kontrollsystem</a:t>
            </a:r>
            <a:r>
              <a:rPr lang="en-US" sz="2800" dirty="0">
                <a:solidFill>
                  <a:srgbClr val="3366FF"/>
                </a:solidFill>
                <a:latin typeface="Arial"/>
                <a:cs typeface="Arial"/>
              </a:rPr>
              <a:t> des </a:t>
            </a:r>
            <a:r>
              <a:rPr lang="en-US" sz="2800" dirty="0" err="1">
                <a:solidFill>
                  <a:srgbClr val="3366FF"/>
                </a:solidFill>
                <a:latin typeface="Arial"/>
                <a:cs typeface="Arial"/>
              </a:rPr>
              <a:t>Zellzyklus</a:t>
            </a:r>
            <a:r>
              <a:rPr lang="en-US" sz="2800" dirty="0">
                <a:solidFill>
                  <a:srgbClr val="3366FF"/>
                </a:solidFill>
                <a:latin typeface="Arial"/>
                <a:cs typeface="Arial"/>
              </a:rPr>
              <a:t> </a:t>
            </a:r>
            <a:r>
              <a:rPr lang="en-US" sz="2800" dirty="0" err="1">
                <a:solidFill>
                  <a:srgbClr val="3366FF"/>
                </a:solidFill>
                <a:latin typeface="Arial"/>
                <a:cs typeface="Arial"/>
              </a:rPr>
              <a:t>beruht</a:t>
            </a:r>
            <a:r>
              <a:rPr lang="en-US" sz="2800" dirty="0">
                <a:solidFill>
                  <a:srgbClr val="3366FF"/>
                </a:solidFill>
                <a:latin typeface="Arial"/>
                <a:cs typeface="Arial"/>
              </a:rPr>
              <a:t> auf </a:t>
            </a:r>
            <a:r>
              <a:rPr lang="en-US" sz="2800" dirty="0" err="1">
                <a:solidFill>
                  <a:srgbClr val="3366FF"/>
                </a:solidFill>
                <a:latin typeface="Arial"/>
                <a:cs typeface="Arial"/>
              </a:rPr>
              <a:t>Kinasen</a:t>
            </a:r>
            <a:endParaRPr lang="en-US" sz="2800" dirty="0">
              <a:solidFill>
                <a:srgbClr val="3366FF"/>
              </a:solidFill>
              <a:latin typeface="Arial"/>
              <a:cs typeface="Arial"/>
            </a:endParaRPr>
          </a:p>
          <a:p>
            <a:pPr algn="ctr"/>
            <a:r>
              <a:rPr lang="en-US" sz="2800" dirty="0">
                <a:solidFill>
                  <a:srgbClr val="3366FF"/>
                </a:solidFill>
                <a:latin typeface="Arial"/>
                <a:cs typeface="Arial"/>
              </a:rPr>
              <a:t>und </a:t>
            </a:r>
            <a:r>
              <a:rPr lang="en-US" sz="2800" dirty="0" err="1">
                <a:solidFill>
                  <a:srgbClr val="3366FF"/>
                </a:solidFill>
                <a:latin typeface="Arial"/>
                <a:cs typeface="Arial"/>
              </a:rPr>
              <a:t>Cyclinen</a:t>
            </a:r>
            <a:endParaRPr lang="en-US" sz="2800" dirty="0">
              <a:solidFill>
                <a:srgbClr val="3366FF"/>
              </a:solidFill>
              <a:latin typeface="Arial"/>
              <a:cs typeface="Arial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5100" y="1415521"/>
            <a:ext cx="8813800" cy="3556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981325" y="5202697"/>
            <a:ext cx="6928098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/>
                <a:cs typeface="Arial"/>
              </a:rPr>
              <a:t>G</a:t>
            </a:r>
            <a:r>
              <a:rPr lang="en-US" baseline="-25000" dirty="0">
                <a:latin typeface="Arial"/>
                <a:cs typeface="Arial"/>
              </a:rPr>
              <a:t>1</a:t>
            </a:r>
            <a:r>
              <a:rPr lang="en-US" dirty="0">
                <a:latin typeface="Arial"/>
                <a:cs typeface="Arial"/>
              </a:rPr>
              <a:t>-Cycline: </a:t>
            </a:r>
            <a:r>
              <a:rPr lang="en-US" dirty="0" err="1">
                <a:latin typeface="Arial"/>
                <a:cs typeface="Arial"/>
              </a:rPr>
              <a:t>binden</a:t>
            </a:r>
            <a:r>
              <a:rPr lang="en-US" dirty="0">
                <a:latin typeface="Arial"/>
                <a:cs typeface="Arial"/>
              </a:rPr>
              <a:t> an </a:t>
            </a:r>
            <a:r>
              <a:rPr lang="en-US" dirty="0" err="1">
                <a:latin typeface="Arial"/>
                <a:cs typeface="Arial"/>
              </a:rPr>
              <a:t>Cdks</a:t>
            </a:r>
            <a:r>
              <a:rPr lang="en-US" dirty="0">
                <a:latin typeface="Arial"/>
                <a:cs typeface="Arial"/>
              </a:rPr>
              <a:t> und </a:t>
            </a:r>
            <a:r>
              <a:rPr lang="en-US" dirty="0" err="1">
                <a:latin typeface="Arial"/>
                <a:cs typeface="Arial"/>
              </a:rPr>
              <a:t>vermitteln</a:t>
            </a:r>
            <a:r>
              <a:rPr lang="en-US" dirty="0">
                <a:latin typeface="Arial"/>
                <a:cs typeface="Arial"/>
              </a:rPr>
              <a:t> </a:t>
            </a:r>
            <a:r>
              <a:rPr lang="en-US" dirty="0" err="1">
                <a:latin typeface="Arial"/>
                <a:cs typeface="Arial"/>
              </a:rPr>
              <a:t>Eintritt</a:t>
            </a:r>
            <a:r>
              <a:rPr lang="en-US" dirty="0">
                <a:latin typeface="Arial"/>
                <a:cs typeface="Arial"/>
              </a:rPr>
              <a:t> in die S-Phase</a:t>
            </a:r>
          </a:p>
          <a:p>
            <a:r>
              <a:rPr lang="en-US" dirty="0">
                <a:latin typeface="Arial"/>
                <a:cs typeface="Arial"/>
              </a:rPr>
              <a:t>S-</a:t>
            </a:r>
            <a:r>
              <a:rPr lang="en-US" dirty="0" err="1">
                <a:latin typeface="Arial"/>
                <a:cs typeface="Arial"/>
              </a:rPr>
              <a:t>Cycline</a:t>
            </a:r>
            <a:r>
              <a:rPr lang="en-US" dirty="0">
                <a:latin typeface="Arial"/>
                <a:cs typeface="Arial"/>
              </a:rPr>
              <a:t>: </a:t>
            </a:r>
            <a:r>
              <a:rPr lang="en-US" dirty="0" err="1">
                <a:latin typeface="Arial"/>
                <a:cs typeface="Arial"/>
              </a:rPr>
              <a:t>regen</a:t>
            </a:r>
            <a:r>
              <a:rPr lang="en-US" dirty="0">
                <a:latin typeface="Arial"/>
                <a:cs typeface="Arial"/>
              </a:rPr>
              <a:t> die </a:t>
            </a:r>
            <a:r>
              <a:rPr lang="en-US" dirty="0" err="1">
                <a:latin typeface="Arial"/>
                <a:cs typeface="Arial"/>
              </a:rPr>
              <a:t>Chromosomenduplikation</a:t>
            </a:r>
            <a:r>
              <a:rPr lang="en-US" dirty="0">
                <a:latin typeface="Arial"/>
                <a:cs typeface="Arial"/>
              </a:rPr>
              <a:t> an</a:t>
            </a:r>
          </a:p>
          <a:p>
            <a:r>
              <a:rPr lang="en-US" dirty="0">
                <a:latin typeface="Arial"/>
                <a:cs typeface="Arial"/>
              </a:rPr>
              <a:t>M-</a:t>
            </a:r>
            <a:r>
              <a:rPr lang="en-US" dirty="0" err="1">
                <a:latin typeface="Arial"/>
                <a:cs typeface="Arial"/>
              </a:rPr>
              <a:t>Cycline</a:t>
            </a:r>
            <a:r>
              <a:rPr lang="en-US" dirty="0">
                <a:latin typeface="Arial"/>
                <a:cs typeface="Arial"/>
              </a:rPr>
              <a:t> (</a:t>
            </a:r>
            <a:r>
              <a:rPr lang="en-US" dirty="0" err="1">
                <a:latin typeface="Arial"/>
                <a:cs typeface="Arial"/>
              </a:rPr>
              <a:t>z.B</a:t>
            </a:r>
            <a:r>
              <a:rPr lang="en-US" dirty="0">
                <a:latin typeface="Arial"/>
                <a:cs typeface="Arial"/>
              </a:rPr>
              <a:t>. </a:t>
            </a:r>
            <a:r>
              <a:rPr lang="en-US" b="1" dirty="0" err="1">
                <a:latin typeface="Arial"/>
                <a:cs typeface="Arial"/>
              </a:rPr>
              <a:t>Cyclin</a:t>
            </a:r>
            <a:r>
              <a:rPr lang="en-US" b="1" dirty="0">
                <a:latin typeface="Arial"/>
                <a:cs typeface="Arial"/>
              </a:rPr>
              <a:t> B</a:t>
            </a:r>
            <a:r>
              <a:rPr lang="en-US" dirty="0">
                <a:latin typeface="Arial"/>
                <a:cs typeface="Arial"/>
              </a:rPr>
              <a:t>): </a:t>
            </a:r>
            <a:r>
              <a:rPr lang="en-US" dirty="0" err="1">
                <a:latin typeface="Arial"/>
                <a:cs typeface="Arial"/>
              </a:rPr>
              <a:t>aktivieren</a:t>
            </a:r>
            <a:r>
              <a:rPr lang="en-US" dirty="0">
                <a:latin typeface="Arial"/>
                <a:cs typeface="Arial"/>
              </a:rPr>
              <a:t> </a:t>
            </a:r>
            <a:r>
              <a:rPr lang="en-US" dirty="0" err="1">
                <a:latin typeface="Arial"/>
                <a:cs typeface="Arial"/>
              </a:rPr>
              <a:t>Cdks</a:t>
            </a:r>
            <a:r>
              <a:rPr lang="en-US" dirty="0">
                <a:latin typeface="Arial"/>
                <a:cs typeface="Arial"/>
              </a:rPr>
              <a:t> </a:t>
            </a:r>
            <a:r>
              <a:rPr lang="en-US" dirty="0" err="1">
                <a:latin typeface="Arial"/>
                <a:cs typeface="Arial"/>
              </a:rPr>
              <a:t>während</a:t>
            </a:r>
            <a:r>
              <a:rPr lang="en-US" dirty="0">
                <a:latin typeface="Arial"/>
                <a:cs typeface="Arial"/>
              </a:rPr>
              <a:t> der G</a:t>
            </a:r>
            <a:r>
              <a:rPr lang="en-US" baseline="-25000" dirty="0">
                <a:latin typeface="Arial"/>
                <a:cs typeface="Arial"/>
              </a:rPr>
              <a:t>2</a:t>
            </a:r>
            <a:r>
              <a:rPr lang="en-US" dirty="0">
                <a:latin typeface="Arial"/>
                <a:cs typeface="Arial"/>
              </a:rPr>
              <a:t>-Phase </a:t>
            </a:r>
          </a:p>
          <a:p>
            <a:r>
              <a:rPr lang="en-US" dirty="0">
                <a:latin typeface="Arial"/>
                <a:cs typeface="Arial"/>
              </a:rPr>
              <a:t>	 </a:t>
            </a:r>
            <a:r>
              <a:rPr lang="en-US" dirty="0" err="1">
                <a:latin typeface="Arial"/>
                <a:cs typeface="Arial"/>
              </a:rPr>
              <a:t>vermitteln</a:t>
            </a:r>
            <a:r>
              <a:rPr lang="en-US" dirty="0">
                <a:latin typeface="Arial"/>
                <a:cs typeface="Arial"/>
              </a:rPr>
              <a:t> </a:t>
            </a:r>
            <a:r>
              <a:rPr lang="en-US" dirty="0" err="1">
                <a:latin typeface="Arial"/>
                <a:cs typeface="Arial"/>
              </a:rPr>
              <a:t>Eintritt</a:t>
            </a:r>
            <a:r>
              <a:rPr lang="en-US" dirty="0">
                <a:latin typeface="Arial"/>
                <a:cs typeface="Arial"/>
              </a:rPr>
              <a:t> in die </a:t>
            </a:r>
            <a:r>
              <a:rPr lang="en-US" dirty="0" err="1">
                <a:latin typeface="Arial"/>
                <a:cs typeface="Arial"/>
              </a:rPr>
              <a:t>Mitose</a:t>
            </a:r>
            <a:endParaRPr lang="en-US" dirty="0">
              <a:latin typeface="Arial"/>
              <a:cs typeface="Arial"/>
            </a:endParaRPr>
          </a:p>
          <a:p>
            <a:r>
              <a:rPr lang="en-US" dirty="0" err="1">
                <a:latin typeface="Arial"/>
                <a:cs typeface="Arial"/>
              </a:rPr>
              <a:t>Abbau</a:t>
            </a:r>
            <a:r>
              <a:rPr lang="en-US" dirty="0">
                <a:latin typeface="Arial"/>
                <a:cs typeface="Arial"/>
              </a:rPr>
              <a:t> der </a:t>
            </a:r>
            <a:r>
              <a:rPr lang="en-US" dirty="0" err="1">
                <a:latin typeface="Arial"/>
                <a:cs typeface="Arial"/>
              </a:rPr>
              <a:t>Cycline</a:t>
            </a:r>
            <a:r>
              <a:rPr lang="en-US" dirty="0">
                <a:latin typeface="Arial"/>
                <a:cs typeface="Arial"/>
              </a:rPr>
              <a:t> </a:t>
            </a:r>
            <a:r>
              <a:rPr lang="en-US" dirty="0" err="1">
                <a:latin typeface="Arial"/>
                <a:cs typeface="Arial"/>
              </a:rPr>
              <a:t>durch</a:t>
            </a:r>
            <a:r>
              <a:rPr lang="en-US" dirty="0">
                <a:latin typeface="Arial"/>
                <a:cs typeface="Arial"/>
              </a:rPr>
              <a:t> </a:t>
            </a:r>
            <a:r>
              <a:rPr lang="en-US" dirty="0" err="1">
                <a:latin typeface="Arial"/>
                <a:cs typeface="Arial"/>
              </a:rPr>
              <a:t>Proteasom</a:t>
            </a:r>
            <a:r>
              <a:rPr lang="en-US" dirty="0">
                <a:latin typeface="Arial"/>
                <a:cs typeface="Arial"/>
              </a:rPr>
              <a:t> (</a:t>
            </a:r>
            <a:r>
              <a:rPr lang="en-US" i="1" dirty="0" err="1">
                <a:latin typeface="Arial"/>
                <a:cs typeface="Arial"/>
              </a:rPr>
              <a:t>siehe</a:t>
            </a:r>
            <a:r>
              <a:rPr lang="en-US" i="1" dirty="0">
                <a:latin typeface="Arial"/>
                <a:cs typeface="Arial"/>
              </a:rPr>
              <a:t> </a:t>
            </a:r>
            <a:r>
              <a:rPr lang="en-US" i="1" dirty="0" err="1">
                <a:latin typeface="Arial"/>
                <a:cs typeface="Arial"/>
              </a:rPr>
              <a:t>Vorlesung</a:t>
            </a:r>
            <a:r>
              <a:rPr lang="en-US" i="1" dirty="0">
                <a:latin typeface="Arial"/>
                <a:cs typeface="Arial"/>
              </a:rPr>
              <a:t> </a:t>
            </a:r>
            <a:r>
              <a:rPr lang="en-US" i="1" dirty="0" err="1">
                <a:latin typeface="Arial"/>
                <a:cs typeface="Arial"/>
              </a:rPr>
              <a:t>Proteine</a:t>
            </a:r>
            <a:r>
              <a:rPr lang="en-US" dirty="0">
                <a:latin typeface="Arial"/>
                <a:cs typeface="Arial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684510678"/>
      </p:ext>
    </p:extLst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61882" y="1206499"/>
            <a:ext cx="4262718" cy="5405621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39060" y="74705"/>
            <a:ext cx="8546352" cy="95410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rgbClr val="3366FF"/>
                </a:solidFill>
                <a:latin typeface="Arial"/>
                <a:cs typeface="Arial"/>
              </a:rPr>
              <a:t>Die </a:t>
            </a:r>
            <a:r>
              <a:rPr lang="en-US" sz="2800" dirty="0" err="1">
                <a:solidFill>
                  <a:srgbClr val="3366FF"/>
                </a:solidFill>
                <a:latin typeface="Arial"/>
                <a:cs typeface="Arial"/>
              </a:rPr>
              <a:t>meisten</a:t>
            </a:r>
            <a:r>
              <a:rPr lang="en-US" sz="2800" dirty="0">
                <a:solidFill>
                  <a:srgbClr val="3366FF"/>
                </a:solidFill>
                <a:latin typeface="Arial"/>
                <a:cs typeface="Arial"/>
              </a:rPr>
              <a:t> </a:t>
            </a:r>
            <a:r>
              <a:rPr lang="en-US" sz="2800" dirty="0" err="1">
                <a:solidFill>
                  <a:srgbClr val="3366FF"/>
                </a:solidFill>
                <a:latin typeface="Arial"/>
                <a:cs typeface="Arial"/>
              </a:rPr>
              <a:t>Tumoren</a:t>
            </a:r>
            <a:r>
              <a:rPr lang="en-US" sz="2800" dirty="0">
                <a:solidFill>
                  <a:srgbClr val="3366FF"/>
                </a:solidFill>
                <a:latin typeface="Arial"/>
                <a:cs typeface="Arial"/>
              </a:rPr>
              <a:t> </a:t>
            </a:r>
            <a:r>
              <a:rPr lang="en-US" sz="2800" dirty="0" err="1">
                <a:solidFill>
                  <a:srgbClr val="3366FF"/>
                </a:solidFill>
                <a:latin typeface="Arial"/>
                <a:cs typeface="Arial"/>
              </a:rPr>
              <a:t>stammen</a:t>
            </a:r>
            <a:r>
              <a:rPr lang="en-US" sz="2800" dirty="0">
                <a:solidFill>
                  <a:srgbClr val="3366FF"/>
                </a:solidFill>
                <a:latin typeface="Arial"/>
                <a:cs typeface="Arial"/>
              </a:rPr>
              <a:t> von </a:t>
            </a:r>
            <a:r>
              <a:rPr lang="en-US" sz="2800" dirty="0" err="1">
                <a:solidFill>
                  <a:srgbClr val="3366FF"/>
                </a:solidFill>
                <a:latin typeface="Arial"/>
                <a:cs typeface="Arial"/>
              </a:rPr>
              <a:t>einer</a:t>
            </a:r>
            <a:r>
              <a:rPr lang="en-US" sz="2800" dirty="0">
                <a:solidFill>
                  <a:srgbClr val="3366FF"/>
                </a:solidFill>
                <a:latin typeface="Arial"/>
                <a:cs typeface="Arial"/>
              </a:rPr>
              <a:t> </a:t>
            </a:r>
            <a:r>
              <a:rPr lang="en-US" sz="2800" dirty="0" err="1">
                <a:solidFill>
                  <a:srgbClr val="3366FF"/>
                </a:solidFill>
                <a:latin typeface="Arial"/>
                <a:cs typeface="Arial"/>
              </a:rPr>
              <a:t>einzigen</a:t>
            </a:r>
            <a:r>
              <a:rPr lang="en-US" sz="2800" dirty="0">
                <a:solidFill>
                  <a:srgbClr val="3366FF"/>
                </a:solidFill>
                <a:latin typeface="Arial"/>
                <a:cs typeface="Arial"/>
              </a:rPr>
              <a:t> </a:t>
            </a:r>
            <a:r>
              <a:rPr lang="en-US" sz="2800" dirty="0" err="1">
                <a:solidFill>
                  <a:srgbClr val="3366FF"/>
                </a:solidFill>
                <a:latin typeface="Arial"/>
                <a:cs typeface="Arial"/>
              </a:rPr>
              <a:t>anormalen</a:t>
            </a:r>
            <a:r>
              <a:rPr lang="en-US" sz="2800" dirty="0">
                <a:solidFill>
                  <a:srgbClr val="3366FF"/>
                </a:solidFill>
                <a:latin typeface="Arial"/>
                <a:cs typeface="Arial"/>
              </a:rPr>
              <a:t> </a:t>
            </a:r>
            <a:r>
              <a:rPr lang="en-US" sz="2800" dirty="0" err="1">
                <a:solidFill>
                  <a:srgbClr val="3366FF"/>
                </a:solidFill>
                <a:latin typeface="Arial"/>
                <a:cs typeface="Arial"/>
              </a:rPr>
              <a:t>Zelle</a:t>
            </a:r>
            <a:r>
              <a:rPr lang="en-US" sz="2800" dirty="0">
                <a:solidFill>
                  <a:srgbClr val="3366FF"/>
                </a:solidFill>
                <a:latin typeface="Arial"/>
                <a:cs typeface="Arial"/>
              </a:rPr>
              <a:t> </a:t>
            </a:r>
            <a:r>
              <a:rPr lang="en-US" sz="2800" dirty="0" err="1">
                <a:solidFill>
                  <a:srgbClr val="3366FF"/>
                </a:solidFill>
                <a:latin typeface="Arial"/>
                <a:cs typeface="Arial"/>
              </a:rPr>
              <a:t>ab</a:t>
            </a:r>
            <a:endParaRPr lang="en-US" sz="1600" dirty="0">
              <a:solidFill>
                <a:srgbClr val="3366FF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524031863"/>
      </p:ext>
    </p:extLst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305110"/>
            <a:ext cx="9144000" cy="452947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39060" y="74705"/>
            <a:ext cx="8546352" cy="95410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rgbClr val="3366FF"/>
                </a:solidFill>
                <a:latin typeface="Arial"/>
                <a:cs typeface="Arial"/>
              </a:rPr>
              <a:t>Das </a:t>
            </a:r>
            <a:r>
              <a:rPr lang="en-US" sz="2800" dirty="0" err="1">
                <a:solidFill>
                  <a:srgbClr val="3366FF"/>
                </a:solidFill>
                <a:latin typeface="Arial"/>
                <a:cs typeface="Arial"/>
              </a:rPr>
              <a:t>Krebsrisiko</a:t>
            </a:r>
            <a:r>
              <a:rPr lang="en-US" sz="2800" dirty="0">
                <a:solidFill>
                  <a:srgbClr val="3366FF"/>
                </a:solidFill>
                <a:latin typeface="Arial"/>
                <a:cs typeface="Arial"/>
              </a:rPr>
              <a:t> </a:t>
            </a:r>
            <a:r>
              <a:rPr lang="en-US" sz="2800" dirty="0" err="1">
                <a:solidFill>
                  <a:srgbClr val="3366FF"/>
                </a:solidFill>
                <a:latin typeface="Arial"/>
                <a:cs typeface="Arial"/>
              </a:rPr>
              <a:t>kann</a:t>
            </a:r>
            <a:r>
              <a:rPr lang="en-US" sz="2800" dirty="0">
                <a:solidFill>
                  <a:srgbClr val="3366FF"/>
                </a:solidFill>
                <a:latin typeface="Arial"/>
                <a:cs typeface="Arial"/>
              </a:rPr>
              <a:t> </a:t>
            </a:r>
            <a:r>
              <a:rPr lang="en-US" sz="2800" dirty="0" err="1">
                <a:solidFill>
                  <a:srgbClr val="3366FF"/>
                </a:solidFill>
                <a:latin typeface="Arial"/>
                <a:cs typeface="Arial"/>
              </a:rPr>
              <a:t>durch</a:t>
            </a:r>
            <a:r>
              <a:rPr lang="en-US" sz="2800" dirty="0">
                <a:solidFill>
                  <a:srgbClr val="3366FF"/>
                </a:solidFill>
                <a:latin typeface="Arial"/>
                <a:cs typeface="Arial"/>
              </a:rPr>
              <a:t> den </a:t>
            </a:r>
            <a:r>
              <a:rPr lang="en-US" sz="2800" dirty="0" err="1">
                <a:solidFill>
                  <a:srgbClr val="3366FF"/>
                </a:solidFill>
                <a:latin typeface="Arial"/>
                <a:cs typeface="Arial"/>
              </a:rPr>
              <a:t>genetischen</a:t>
            </a:r>
            <a:r>
              <a:rPr lang="en-US" sz="2800" dirty="0">
                <a:solidFill>
                  <a:srgbClr val="3366FF"/>
                </a:solidFill>
                <a:latin typeface="Arial"/>
                <a:cs typeface="Arial"/>
              </a:rPr>
              <a:t> </a:t>
            </a:r>
            <a:r>
              <a:rPr lang="en-US" sz="2800" dirty="0" err="1">
                <a:solidFill>
                  <a:srgbClr val="3366FF"/>
                </a:solidFill>
                <a:latin typeface="Arial"/>
                <a:cs typeface="Arial"/>
              </a:rPr>
              <a:t>Hintergrund</a:t>
            </a:r>
            <a:r>
              <a:rPr lang="en-US" sz="2800" dirty="0">
                <a:solidFill>
                  <a:srgbClr val="3366FF"/>
                </a:solidFill>
                <a:latin typeface="Arial"/>
                <a:cs typeface="Arial"/>
              </a:rPr>
              <a:t> </a:t>
            </a:r>
            <a:r>
              <a:rPr lang="en-US" sz="2800" dirty="0" err="1">
                <a:solidFill>
                  <a:srgbClr val="3366FF"/>
                </a:solidFill>
                <a:latin typeface="Arial"/>
                <a:cs typeface="Arial"/>
              </a:rPr>
              <a:t>erhöht</a:t>
            </a:r>
            <a:r>
              <a:rPr lang="en-US" sz="2800" dirty="0">
                <a:solidFill>
                  <a:srgbClr val="3366FF"/>
                </a:solidFill>
                <a:latin typeface="Arial"/>
                <a:cs typeface="Arial"/>
              </a:rPr>
              <a:t> </a:t>
            </a:r>
            <a:r>
              <a:rPr lang="en-US" sz="2800" dirty="0" err="1">
                <a:solidFill>
                  <a:srgbClr val="3366FF"/>
                </a:solidFill>
                <a:latin typeface="Arial"/>
                <a:cs typeface="Arial"/>
              </a:rPr>
              <a:t>sein</a:t>
            </a:r>
            <a:endParaRPr lang="en-US" sz="1600" dirty="0">
              <a:solidFill>
                <a:srgbClr val="3366FF"/>
              </a:solidFill>
              <a:latin typeface="Arial"/>
              <a:cs typeface="Arial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449294" y="5926275"/>
            <a:ext cx="55036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>
                <a:latin typeface="Arial"/>
                <a:cs typeface="Arial"/>
              </a:rPr>
              <a:t>Retinoblastoma-Protein: </a:t>
            </a:r>
            <a:r>
              <a:rPr lang="en-US" i="1" dirty="0" err="1">
                <a:latin typeface="Arial"/>
                <a:cs typeface="Arial"/>
              </a:rPr>
              <a:t>siehe</a:t>
            </a:r>
            <a:r>
              <a:rPr lang="en-US" i="1" dirty="0">
                <a:latin typeface="Arial"/>
                <a:cs typeface="Arial"/>
              </a:rPr>
              <a:t> </a:t>
            </a:r>
            <a:r>
              <a:rPr lang="en-US" i="1" dirty="0" err="1">
                <a:latin typeface="Arial"/>
                <a:cs typeface="Arial"/>
              </a:rPr>
              <a:t>Vorlesung</a:t>
            </a:r>
            <a:r>
              <a:rPr lang="en-US" i="1" dirty="0">
                <a:latin typeface="Arial"/>
                <a:cs typeface="Arial"/>
              </a:rPr>
              <a:t> </a:t>
            </a:r>
            <a:r>
              <a:rPr lang="en-US" i="1" dirty="0" err="1">
                <a:latin typeface="Arial"/>
                <a:cs typeface="Arial"/>
              </a:rPr>
              <a:t>Zellzyklus</a:t>
            </a:r>
            <a:endParaRPr lang="en-US" i="1" dirty="0">
              <a:latin typeface="Arial"/>
              <a:cs typeface="Arial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8225" y="3136217"/>
            <a:ext cx="2459603" cy="39131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4541069" y="1632487"/>
            <a:ext cx="1672182" cy="39131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2701244" y="3123765"/>
            <a:ext cx="1672182" cy="54960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894190" y="1586258"/>
            <a:ext cx="1249810" cy="82945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2741472"/>
      </p:ext>
    </p:extLst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98824" y="0"/>
            <a:ext cx="8546352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rgbClr val="3366FF"/>
                </a:solidFill>
                <a:latin typeface="Arial"/>
                <a:cs typeface="Arial"/>
              </a:rPr>
              <a:t>Das </a:t>
            </a:r>
            <a:r>
              <a:rPr lang="en-US" sz="2800" dirty="0" err="1">
                <a:solidFill>
                  <a:srgbClr val="3366FF"/>
                </a:solidFill>
                <a:latin typeface="Arial"/>
                <a:cs typeface="Arial"/>
              </a:rPr>
              <a:t>Krebsvorkommen</a:t>
            </a:r>
            <a:r>
              <a:rPr lang="en-US" sz="2800" dirty="0">
                <a:solidFill>
                  <a:srgbClr val="3366FF"/>
                </a:solidFill>
                <a:latin typeface="Arial"/>
                <a:cs typeface="Arial"/>
              </a:rPr>
              <a:t> </a:t>
            </a:r>
            <a:r>
              <a:rPr lang="en-US" sz="2800" dirty="0" err="1">
                <a:solidFill>
                  <a:srgbClr val="3366FF"/>
                </a:solidFill>
                <a:latin typeface="Arial"/>
                <a:cs typeface="Arial"/>
              </a:rPr>
              <a:t>steigt</a:t>
            </a:r>
            <a:r>
              <a:rPr lang="en-US" sz="2800" dirty="0">
                <a:solidFill>
                  <a:srgbClr val="3366FF"/>
                </a:solidFill>
                <a:latin typeface="Arial"/>
                <a:cs typeface="Arial"/>
              </a:rPr>
              <a:t> </a:t>
            </a:r>
            <a:r>
              <a:rPr lang="en-US" sz="2800" dirty="0" err="1">
                <a:solidFill>
                  <a:srgbClr val="3366FF"/>
                </a:solidFill>
                <a:latin typeface="Arial"/>
                <a:cs typeface="Arial"/>
              </a:rPr>
              <a:t>mit</a:t>
            </a:r>
            <a:r>
              <a:rPr lang="en-US" sz="2800" dirty="0">
                <a:solidFill>
                  <a:srgbClr val="3366FF"/>
                </a:solidFill>
                <a:latin typeface="Arial"/>
                <a:cs typeface="Arial"/>
              </a:rPr>
              <a:t> </a:t>
            </a:r>
            <a:r>
              <a:rPr lang="en-US" sz="2800" dirty="0" err="1">
                <a:solidFill>
                  <a:srgbClr val="3366FF"/>
                </a:solidFill>
                <a:latin typeface="Arial"/>
                <a:cs typeface="Arial"/>
              </a:rPr>
              <a:t>dem</a:t>
            </a:r>
            <a:r>
              <a:rPr lang="en-US" sz="2800" dirty="0">
                <a:solidFill>
                  <a:srgbClr val="3366FF"/>
                </a:solidFill>
                <a:latin typeface="Arial"/>
                <a:cs typeface="Arial"/>
              </a:rPr>
              <a:t> Alter </a:t>
            </a:r>
            <a:r>
              <a:rPr lang="en-US" sz="2800" dirty="0" err="1">
                <a:solidFill>
                  <a:srgbClr val="3366FF"/>
                </a:solidFill>
                <a:latin typeface="Arial"/>
                <a:cs typeface="Arial"/>
              </a:rPr>
              <a:t>steil</a:t>
            </a:r>
            <a:r>
              <a:rPr lang="en-US" sz="2800" dirty="0">
                <a:solidFill>
                  <a:srgbClr val="3366FF"/>
                </a:solidFill>
                <a:latin typeface="Arial"/>
                <a:cs typeface="Arial"/>
              </a:rPr>
              <a:t> an</a:t>
            </a:r>
            <a:endParaRPr lang="en-US" sz="1600" dirty="0">
              <a:solidFill>
                <a:srgbClr val="3366FF"/>
              </a:solidFill>
              <a:latin typeface="Arial"/>
              <a:cs typeface="Arial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9132" y="1098161"/>
            <a:ext cx="3887694" cy="539546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785413" y="2041569"/>
            <a:ext cx="4059763" cy="175432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>
                <a:latin typeface="Arial"/>
                <a:cs typeface="Arial"/>
              </a:rPr>
              <a:t>Eine</a:t>
            </a:r>
            <a:r>
              <a:rPr lang="en-US" dirty="0">
                <a:latin typeface="Arial"/>
                <a:cs typeface="Arial"/>
              </a:rPr>
              <a:t> </a:t>
            </a:r>
            <a:r>
              <a:rPr lang="en-US" dirty="0" err="1">
                <a:latin typeface="Arial"/>
                <a:cs typeface="Arial"/>
              </a:rPr>
              <a:t>einzige</a:t>
            </a:r>
            <a:r>
              <a:rPr lang="en-US" dirty="0">
                <a:latin typeface="Arial"/>
                <a:cs typeface="Arial"/>
              </a:rPr>
              <a:t> Mutation </a:t>
            </a:r>
            <a:r>
              <a:rPr lang="en-US" dirty="0" err="1">
                <a:latin typeface="Arial"/>
                <a:cs typeface="Arial"/>
              </a:rPr>
              <a:t>reicht</a:t>
            </a:r>
            <a:r>
              <a:rPr lang="en-US" dirty="0">
                <a:latin typeface="Arial"/>
                <a:cs typeface="Arial"/>
              </a:rPr>
              <a:t> </a:t>
            </a:r>
            <a:r>
              <a:rPr lang="en-US" dirty="0" err="1">
                <a:latin typeface="Arial"/>
                <a:cs typeface="Arial"/>
              </a:rPr>
              <a:t>nicht</a:t>
            </a:r>
            <a:r>
              <a:rPr lang="en-US" dirty="0">
                <a:latin typeface="Arial"/>
                <a:cs typeface="Arial"/>
              </a:rPr>
              <a:t> </a:t>
            </a:r>
            <a:r>
              <a:rPr lang="en-US" dirty="0" err="1">
                <a:latin typeface="Arial"/>
                <a:cs typeface="Arial"/>
              </a:rPr>
              <a:t>aus</a:t>
            </a:r>
            <a:r>
              <a:rPr lang="en-US" dirty="0">
                <a:latin typeface="Arial"/>
                <a:cs typeface="Arial"/>
              </a:rPr>
              <a:t>,</a:t>
            </a:r>
          </a:p>
          <a:p>
            <a:r>
              <a:rPr lang="en-US" dirty="0">
                <a:latin typeface="Arial"/>
                <a:cs typeface="Arial"/>
              </a:rPr>
              <a:t>um Krebs </a:t>
            </a:r>
            <a:r>
              <a:rPr lang="en-US" dirty="0" err="1">
                <a:latin typeface="Arial"/>
                <a:cs typeface="Arial"/>
              </a:rPr>
              <a:t>auszulösen</a:t>
            </a:r>
            <a:endParaRPr lang="en-US" dirty="0">
              <a:latin typeface="Arial"/>
              <a:cs typeface="Arial"/>
            </a:endParaRPr>
          </a:p>
          <a:p>
            <a:endParaRPr lang="en-US" dirty="0">
              <a:latin typeface="Arial"/>
              <a:cs typeface="Arial"/>
            </a:endParaRPr>
          </a:p>
          <a:p>
            <a:r>
              <a:rPr lang="en-US" dirty="0" err="1">
                <a:latin typeface="Arial"/>
                <a:cs typeface="Arial"/>
              </a:rPr>
              <a:t>Anhäufung</a:t>
            </a:r>
            <a:r>
              <a:rPr lang="en-US" dirty="0">
                <a:latin typeface="Arial"/>
                <a:cs typeface="Arial"/>
              </a:rPr>
              <a:t> von </a:t>
            </a:r>
            <a:r>
              <a:rPr lang="en-US" dirty="0" err="1">
                <a:latin typeface="Arial"/>
                <a:cs typeface="Arial"/>
              </a:rPr>
              <a:t>Mutationen</a:t>
            </a:r>
            <a:r>
              <a:rPr lang="en-US" dirty="0">
                <a:latin typeface="Arial"/>
                <a:cs typeface="Arial"/>
              </a:rPr>
              <a:t> </a:t>
            </a:r>
            <a:r>
              <a:rPr lang="en-US" dirty="0" err="1">
                <a:latin typeface="Arial"/>
                <a:cs typeface="Arial"/>
              </a:rPr>
              <a:t>über</a:t>
            </a:r>
            <a:r>
              <a:rPr lang="en-US" dirty="0">
                <a:latin typeface="Arial"/>
                <a:cs typeface="Arial"/>
              </a:rPr>
              <a:t> </a:t>
            </a:r>
            <a:r>
              <a:rPr lang="en-US" dirty="0" err="1">
                <a:latin typeface="Arial"/>
                <a:cs typeface="Arial"/>
              </a:rPr>
              <a:t>Zeit</a:t>
            </a:r>
            <a:endParaRPr lang="en-US" dirty="0">
              <a:latin typeface="Arial"/>
              <a:cs typeface="Arial"/>
            </a:endParaRPr>
          </a:p>
          <a:p>
            <a:r>
              <a:rPr lang="en-US" dirty="0" err="1">
                <a:latin typeface="Arial"/>
                <a:cs typeface="Arial"/>
              </a:rPr>
              <a:t>führt</a:t>
            </a:r>
            <a:r>
              <a:rPr lang="en-US" dirty="0">
                <a:latin typeface="Arial"/>
                <a:cs typeface="Arial"/>
              </a:rPr>
              <a:t> </a:t>
            </a:r>
            <a:r>
              <a:rPr lang="en-US" dirty="0" err="1">
                <a:latin typeface="Arial"/>
                <a:cs typeface="Arial"/>
              </a:rPr>
              <a:t>zur</a:t>
            </a:r>
            <a:r>
              <a:rPr lang="en-US" dirty="0">
                <a:latin typeface="Arial"/>
                <a:cs typeface="Arial"/>
              </a:rPr>
              <a:t> </a:t>
            </a:r>
            <a:r>
              <a:rPr lang="en-US" dirty="0" err="1">
                <a:latin typeface="Arial"/>
                <a:cs typeface="Arial"/>
              </a:rPr>
              <a:t>akkumulativen</a:t>
            </a:r>
            <a:r>
              <a:rPr lang="en-US" dirty="0">
                <a:latin typeface="Arial"/>
                <a:cs typeface="Arial"/>
              </a:rPr>
              <a:t> </a:t>
            </a:r>
            <a:r>
              <a:rPr lang="en-US" dirty="0" err="1">
                <a:latin typeface="Arial"/>
                <a:cs typeface="Arial"/>
              </a:rPr>
              <a:t>Erhöhung</a:t>
            </a:r>
            <a:r>
              <a:rPr lang="en-US" dirty="0">
                <a:latin typeface="Arial"/>
                <a:cs typeface="Arial"/>
              </a:rPr>
              <a:t> </a:t>
            </a:r>
          </a:p>
          <a:p>
            <a:r>
              <a:rPr lang="en-US" dirty="0">
                <a:latin typeface="Arial"/>
                <a:cs typeface="Arial"/>
              </a:rPr>
              <a:t>des </a:t>
            </a:r>
            <a:r>
              <a:rPr lang="en-US" dirty="0" err="1">
                <a:latin typeface="Arial"/>
                <a:cs typeface="Arial"/>
              </a:rPr>
              <a:t>Krebsrisikos</a:t>
            </a:r>
            <a:endParaRPr lang="en-US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410648340"/>
      </p:ext>
    </p:extLst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9293" y="1134755"/>
            <a:ext cx="5931647" cy="492343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98824" y="0"/>
            <a:ext cx="8546352" cy="95410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rgbClr val="3366FF"/>
                </a:solidFill>
                <a:latin typeface="Arial"/>
                <a:cs typeface="Arial"/>
              </a:rPr>
              <a:t>Dem </a:t>
            </a:r>
            <a:r>
              <a:rPr lang="en-US" sz="2800" dirty="0" err="1">
                <a:solidFill>
                  <a:srgbClr val="3366FF"/>
                </a:solidFill>
                <a:latin typeface="Arial"/>
                <a:cs typeface="Arial"/>
              </a:rPr>
              <a:t>Krebsrisiko</a:t>
            </a:r>
            <a:r>
              <a:rPr lang="en-US" sz="2800" dirty="0">
                <a:solidFill>
                  <a:srgbClr val="3366FF"/>
                </a:solidFill>
                <a:latin typeface="Arial"/>
                <a:cs typeface="Arial"/>
              </a:rPr>
              <a:t> </a:t>
            </a:r>
            <a:r>
              <a:rPr lang="en-US" sz="2800" dirty="0" err="1">
                <a:solidFill>
                  <a:srgbClr val="3366FF"/>
                </a:solidFill>
                <a:latin typeface="Arial"/>
                <a:cs typeface="Arial"/>
              </a:rPr>
              <a:t>kann</a:t>
            </a:r>
            <a:r>
              <a:rPr lang="en-US" sz="2800" dirty="0">
                <a:solidFill>
                  <a:srgbClr val="3366FF"/>
                </a:solidFill>
                <a:latin typeface="Arial"/>
                <a:cs typeface="Arial"/>
              </a:rPr>
              <a:t> </a:t>
            </a:r>
            <a:r>
              <a:rPr lang="en-US" sz="2800" dirty="0" err="1">
                <a:solidFill>
                  <a:srgbClr val="3366FF"/>
                </a:solidFill>
                <a:latin typeface="Arial"/>
                <a:cs typeface="Arial"/>
              </a:rPr>
              <a:t>durch</a:t>
            </a:r>
            <a:r>
              <a:rPr lang="en-US" sz="2800" dirty="0">
                <a:solidFill>
                  <a:srgbClr val="3366FF"/>
                </a:solidFill>
                <a:latin typeface="Arial"/>
                <a:cs typeface="Arial"/>
              </a:rPr>
              <a:t> </a:t>
            </a:r>
            <a:r>
              <a:rPr lang="en-US" sz="2800" dirty="0" err="1">
                <a:solidFill>
                  <a:srgbClr val="3366FF"/>
                </a:solidFill>
                <a:latin typeface="Arial"/>
                <a:cs typeface="Arial"/>
              </a:rPr>
              <a:t>carcinogene</a:t>
            </a:r>
            <a:r>
              <a:rPr lang="en-US" sz="2800" dirty="0">
                <a:solidFill>
                  <a:srgbClr val="3366FF"/>
                </a:solidFill>
                <a:latin typeface="Arial"/>
                <a:cs typeface="Arial"/>
              </a:rPr>
              <a:t> </a:t>
            </a:r>
            <a:r>
              <a:rPr lang="en-US" sz="2800" dirty="0" err="1">
                <a:solidFill>
                  <a:srgbClr val="3366FF"/>
                </a:solidFill>
                <a:latin typeface="Arial"/>
                <a:cs typeface="Arial"/>
              </a:rPr>
              <a:t>Substanzen</a:t>
            </a:r>
            <a:r>
              <a:rPr lang="en-US" sz="2800" dirty="0">
                <a:solidFill>
                  <a:srgbClr val="3366FF"/>
                </a:solidFill>
                <a:latin typeface="Arial"/>
                <a:cs typeface="Arial"/>
              </a:rPr>
              <a:t> </a:t>
            </a:r>
            <a:r>
              <a:rPr lang="en-US" sz="2800" dirty="0" err="1">
                <a:solidFill>
                  <a:srgbClr val="3366FF"/>
                </a:solidFill>
                <a:latin typeface="Arial"/>
                <a:cs typeface="Arial"/>
              </a:rPr>
              <a:t>nachgeholfen</a:t>
            </a:r>
            <a:r>
              <a:rPr lang="en-US" sz="2800" dirty="0">
                <a:solidFill>
                  <a:srgbClr val="3366FF"/>
                </a:solidFill>
                <a:latin typeface="Arial"/>
                <a:cs typeface="Arial"/>
              </a:rPr>
              <a:t> </a:t>
            </a:r>
            <a:r>
              <a:rPr lang="en-US" sz="2800" dirty="0" err="1">
                <a:solidFill>
                  <a:srgbClr val="3366FF"/>
                </a:solidFill>
                <a:latin typeface="Arial"/>
                <a:cs typeface="Arial"/>
              </a:rPr>
              <a:t>werden</a:t>
            </a:r>
            <a:endParaRPr lang="en-US" sz="1600" dirty="0">
              <a:solidFill>
                <a:srgbClr val="3366FF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870151519"/>
      </p:ext>
    </p:extLst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97100" y="0"/>
            <a:ext cx="473969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6036854"/>
      </p:ext>
    </p:extLst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490382"/>
            <a:ext cx="9144000" cy="1904077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98824" y="239060"/>
            <a:ext cx="8546352" cy="95410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rgbClr val="3366FF"/>
                </a:solidFill>
                <a:latin typeface="Arial"/>
                <a:cs typeface="Arial"/>
              </a:rPr>
              <a:t>Dem </a:t>
            </a:r>
            <a:r>
              <a:rPr lang="en-US" sz="2800" dirty="0" err="1">
                <a:solidFill>
                  <a:srgbClr val="3366FF"/>
                </a:solidFill>
                <a:latin typeface="Arial"/>
                <a:cs typeface="Arial"/>
              </a:rPr>
              <a:t>Krebsrisiko</a:t>
            </a:r>
            <a:r>
              <a:rPr lang="en-US" sz="2800" dirty="0">
                <a:solidFill>
                  <a:srgbClr val="3366FF"/>
                </a:solidFill>
                <a:latin typeface="Arial"/>
                <a:cs typeface="Arial"/>
              </a:rPr>
              <a:t> </a:t>
            </a:r>
            <a:r>
              <a:rPr lang="en-US" sz="2800" dirty="0" err="1">
                <a:solidFill>
                  <a:srgbClr val="3366FF"/>
                </a:solidFill>
                <a:latin typeface="Arial"/>
                <a:cs typeface="Arial"/>
              </a:rPr>
              <a:t>kann</a:t>
            </a:r>
            <a:r>
              <a:rPr lang="en-US" sz="2800" dirty="0">
                <a:solidFill>
                  <a:srgbClr val="3366FF"/>
                </a:solidFill>
                <a:latin typeface="Arial"/>
                <a:cs typeface="Arial"/>
              </a:rPr>
              <a:t> </a:t>
            </a:r>
            <a:r>
              <a:rPr lang="en-US" sz="2800" dirty="0" err="1">
                <a:solidFill>
                  <a:srgbClr val="3366FF"/>
                </a:solidFill>
                <a:latin typeface="Arial"/>
                <a:cs typeface="Arial"/>
              </a:rPr>
              <a:t>durch</a:t>
            </a:r>
            <a:r>
              <a:rPr lang="en-US" sz="2800" dirty="0">
                <a:solidFill>
                  <a:srgbClr val="3366FF"/>
                </a:solidFill>
                <a:latin typeface="Arial"/>
                <a:cs typeface="Arial"/>
              </a:rPr>
              <a:t> </a:t>
            </a:r>
            <a:r>
              <a:rPr lang="en-US" sz="2800" dirty="0" err="1">
                <a:solidFill>
                  <a:srgbClr val="3366FF"/>
                </a:solidFill>
                <a:latin typeface="Arial"/>
                <a:cs typeface="Arial"/>
              </a:rPr>
              <a:t>carcinogene</a:t>
            </a:r>
            <a:r>
              <a:rPr lang="en-US" sz="2800" dirty="0">
                <a:solidFill>
                  <a:srgbClr val="3366FF"/>
                </a:solidFill>
                <a:latin typeface="Arial"/>
                <a:cs typeface="Arial"/>
              </a:rPr>
              <a:t> </a:t>
            </a:r>
            <a:r>
              <a:rPr lang="en-US" sz="2800" dirty="0" err="1">
                <a:solidFill>
                  <a:srgbClr val="3366FF"/>
                </a:solidFill>
                <a:latin typeface="Arial"/>
                <a:cs typeface="Arial"/>
              </a:rPr>
              <a:t>Substanzen</a:t>
            </a:r>
            <a:r>
              <a:rPr lang="en-US" sz="2800" dirty="0">
                <a:solidFill>
                  <a:srgbClr val="3366FF"/>
                </a:solidFill>
                <a:latin typeface="Arial"/>
                <a:cs typeface="Arial"/>
              </a:rPr>
              <a:t> </a:t>
            </a:r>
            <a:r>
              <a:rPr lang="en-US" sz="2800" dirty="0" err="1">
                <a:solidFill>
                  <a:srgbClr val="3366FF"/>
                </a:solidFill>
                <a:latin typeface="Arial"/>
                <a:cs typeface="Arial"/>
              </a:rPr>
              <a:t>nachgeholfen</a:t>
            </a:r>
            <a:r>
              <a:rPr lang="en-US" sz="2800" dirty="0">
                <a:solidFill>
                  <a:srgbClr val="3366FF"/>
                </a:solidFill>
                <a:latin typeface="Arial"/>
                <a:cs typeface="Arial"/>
              </a:rPr>
              <a:t> </a:t>
            </a:r>
            <a:r>
              <a:rPr lang="en-US" sz="2800" dirty="0" err="1">
                <a:solidFill>
                  <a:srgbClr val="3366FF"/>
                </a:solidFill>
                <a:latin typeface="Arial"/>
                <a:cs typeface="Arial"/>
              </a:rPr>
              <a:t>werden</a:t>
            </a:r>
            <a:endParaRPr lang="en-US" sz="1600" dirty="0">
              <a:solidFill>
                <a:srgbClr val="3366FF"/>
              </a:solidFill>
              <a:latin typeface="Arial"/>
              <a:cs typeface="Arial"/>
            </a:endParaRPr>
          </a:p>
        </p:txBody>
      </p:sp>
      <p:pic>
        <p:nvPicPr>
          <p:cNvPr id="4" name="Picture 3" descr="cigar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824" y="3854822"/>
            <a:ext cx="3937036" cy="2405529"/>
          </a:xfrm>
          <a:prstGeom prst="rect">
            <a:avLst/>
          </a:prstGeom>
        </p:spPr>
      </p:pic>
      <p:pic>
        <p:nvPicPr>
          <p:cNvPr id="5" name="Picture 4" descr="bratwurst_freisteller_01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91259" y="3510793"/>
            <a:ext cx="2625211" cy="1974103"/>
          </a:xfrm>
          <a:prstGeom prst="rect">
            <a:avLst/>
          </a:prstGeom>
        </p:spPr>
      </p:pic>
      <p:pic>
        <p:nvPicPr>
          <p:cNvPr id="6" name="Picture 5" descr="korn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89980" y="3510793"/>
            <a:ext cx="1822822" cy="1822822"/>
          </a:xfrm>
          <a:prstGeom prst="rect">
            <a:avLst/>
          </a:prstGeom>
        </p:spPr>
      </p:pic>
      <p:pic>
        <p:nvPicPr>
          <p:cNvPr id="7" name="Picture 6" descr="bacon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504992" flipH="1">
            <a:off x="4776243" y="5154323"/>
            <a:ext cx="2729155" cy="14936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1211317"/>
      </p:ext>
    </p:extLst>
  </p:cSld>
  <p:clrMapOvr>
    <a:masterClrMapping/>
  </p:clrMapOvr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709706" y="20374"/>
            <a:ext cx="7164631" cy="95410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800" dirty="0" err="1">
                <a:solidFill>
                  <a:srgbClr val="3366FF"/>
                </a:solidFill>
                <a:latin typeface="Arial"/>
                <a:cs typeface="Arial"/>
              </a:rPr>
              <a:t>Risikofaktoren</a:t>
            </a:r>
            <a:endParaRPr lang="en-US" sz="2800" dirty="0">
              <a:solidFill>
                <a:srgbClr val="3366FF"/>
              </a:solidFill>
              <a:latin typeface="Arial"/>
              <a:cs typeface="Arial"/>
            </a:endParaRPr>
          </a:p>
          <a:p>
            <a:pPr algn="ctr"/>
            <a:endParaRPr lang="en-US" sz="2800" dirty="0">
              <a:solidFill>
                <a:srgbClr val="3366FF"/>
              </a:solidFill>
              <a:latin typeface="Arial"/>
              <a:cs typeface="Arial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32911" y="815724"/>
            <a:ext cx="5200625" cy="31393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/>
                <a:cs typeface="Arial"/>
              </a:rPr>
              <a:t>Life-style (</a:t>
            </a:r>
            <a:r>
              <a:rPr lang="en-US" dirty="0" err="1">
                <a:latin typeface="Arial"/>
                <a:cs typeface="Arial"/>
              </a:rPr>
              <a:t>z.B</a:t>
            </a:r>
            <a:r>
              <a:rPr lang="en-US" dirty="0">
                <a:latin typeface="Arial"/>
                <a:cs typeface="Arial"/>
              </a:rPr>
              <a:t>. </a:t>
            </a:r>
            <a:r>
              <a:rPr lang="en-US" dirty="0" err="1">
                <a:latin typeface="Arial"/>
                <a:cs typeface="Arial"/>
              </a:rPr>
              <a:t>Rauchen</a:t>
            </a:r>
            <a:r>
              <a:rPr lang="en-US" dirty="0">
                <a:latin typeface="Arial"/>
                <a:cs typeface="Arial"/>
              </a:rPr>
              <a:t>, </a:t>
            </a:r>
            <a:r>
              <a:rPr lang="en-US" dirty="0" err="1">
                <a:latin typeface="Arial"/>
                <a:cs typeface="Arial"/>
              </a:rPr>
              <a:t>Ernährung</a:t>
            </a:r>
            <a:r>
              <a:rPr lang="en-US" dirty="0">
                <a:latin typeface="Arial"/>
                <a:cs typeface="Arial"/>
              </a:rPr>
              <a:t>, </a:t>
            </a:r>
            <a:r>
              <a:rPr lang="en-US" dirty="0" err="1">
                <a:latin typeface="Arial"/>
                <a:cs typeface="Arial"/>
              </a:rPr>
              <a:t>Bewegung</a:t>
            </a:r>
            <a:r>
              <a:rPr lang="en-US" dirty="0">
                <a:latin typeface="Arial"/>
                <a:cs typeface="Arial"/>
              </a:rPr>
              <a:t>)</a:t>
            </a:r>
          </a:p>
          <a:p>
            <a:endParaRPr lang="en-US" dirty="0">
              <a:latin typeface="Arial"/>
              <a:cs typeface="Arial"/>
            </a:endParaRPr>
          </a:p>
          <a:p>
            <a:r>
              <a:rPr lang="en-US" dirty="0" err="1">
                <a:latin typeface="Arial"/>
                <a:cs typeface="Arial"/>
              </a:rPr>
              <a:t>Strahlung</a:t>
            </a:r>
            <a:r>
              <a:rPr lang="en-US" dirty="0">
                <a:latin typeface="Arial"/>
                <a:cs typeface="Arial"/>
              </a:rPr>
              <a:t> (</a:t>
            </a:r>
            <a:r>
              <a:rPr lang="en-US" dirty="0" err="1">
                <a:latin typeface="Arial"/>
                <a:cs typeface="Arial"/>
              </a:rPr>
              <a:t>z.B</a:t>
            </a:r>
            <a:r>
              <a:rPr lang="en-US" dirty="0">
                <a:latin typeface="Arial"/>
                <a:cs typeface="Arial"/>
              </a:rPr>
              <a:t>. UV, </a:t>
            </a:r>
            <a:r>
              <a:rPr lang="en-US" dirty="0" err="1">
                <a:latin typeface="Arial"/>
                <a:cs typeface="Arial"/>
              </a:rPr>
              <a:t>Röntgen</a:t>
            </a:r>
            <a:r>
              <a:rPr lang="en-US" dirty="0">
                <a:latin typeface="Arial"/>
                <a:cs typeface="Arial"/>
              </a:rPr>
              <a:t>)</a:t>
            </a:r>
          </a:p>
          <a:p>
            <a:endParaRPr lang="en-US" dirty="0">
              <a:latin typeface="Arial"/>
              <a:cs typeface="Arial"/>
            </a:endParaRPr>
          </a:p>
          <a:p>
            <a:r>
              <a:rPr lang="en-US" dirty="0" err="1">
                <a:latin typeface="Arial"/>
                <a:cs typeface="Arial"/>
              </a:rPr>
              <a:t>Chemikalien</a:t>
            </a:r>
            <a:r>
              <a:rPr lang="en-US" dirty="0">
                <a:latin typeface="Arial"/>
                <a:cs typeface="Arial"/>
              </a:rPr>
              <a:t> (</a:t>
            </a:r>
            <a:r>
              <a:rPr lang="en-US" dirty="0" err="1">
                <a:latin typeface="Arial"/>
                <a:cs typeface="Arial"/>
              </a:rPr>
              <a:t>z.B</a:t>
            </a:r>
            <a:r>
              <a:rPr lang="en-US" dirty="0">
                <a:latin typeface="Arial"/>
                <a:cs typeface="Arial"/>
              </a:rPr>
              <a:t>. </a:t>
            </a:r>
            <a:r>
              <a:rPr lang="en-US" dirty="0" err="1">
                <a:latin typeface="Arial"/>
                <a:cs typeface="Arial"/>
              </a:rPr>
              <a:t>Aflatoxin</a:t>
            </a:r>
            <a:r>
              <a:rPr lang="en-US" dirty="0">
                <a:latin typeface="Arial"/>
                <a:cs typeface="Arial"/>
              </a:rPr>
              <a:t>)</a:t>
            </a:r>
          </a:p>
          <a:p>
            <a:endParaRPr lang="en-US" dirty="0">
              <a:latin typeface="Arial"/>
              <a:cs typeface="Arial"/>
            </a:endParaRPr>
          </a:p>
          <a:p>
            <a:r>
              <a:rPr lang="en-US" dirty="0">
                <a:latin typeface="Arial"/>
                <a:cs typeface="Arial"/>
              </a:rPr>
              <a:t>DNA Mutation (</a:t>
            </a:r>
            <a:r>
              <a:rPr lang="en-US" dirty="0" err="1">
                <a:latin typeface="Arial"/>
                <a:cs typeface="Arial"/>
              </a:rPr>
              <a:t>z.B</a:t>
            </a:r>
            <a:r>
              <a:rPr lang="en-US" dirty="0">
                <a:latin typeface="Arial"/>
                <a:cs typeface="Arial"/>
              </a:rPr>
              <a:t>. p53, “</a:t>
            </a:r>
            <a:r>
              <a:rPr lang="en-US" dirty="0" err="1">
                <a:latin typeface="Arial"/>
                <a:cs typeface="Arial"/>
              </a:rPr>
              <a:t>Wächter</a:t>
            </a:r>
            <a:r>
              <a:rPr lang="en-US" dirty="0">
                <a:latin typeface="Arial"/>
                <a:cs typeface="Arial"/>
              </a:rPr>
              <a:t> des </a:t>
            </a:r>
            <a:r>
              <a:rPr lang="en-US" dirty="0" err="1">
                <a:latin typeface="Arial"/>
                <a:cs typeface="Arial"/>
              </a:rPr>
              <a:t>Genoms</a:t>
            </a:r>
            <a:r>
              <a:rPr lang="en-US" dirty="0">
                <a:latin typeface="Arial"/>
                <a:cs typeface="Arial"/>
              </a:rPr>
              <a:t>”)</a:t>
            </a:r>
          </a:p>
          <a:p>
            <a:endParaRPr lang="en-US" dirty="0">
              <a:latin typeface="Arial"/>
              <a:cs typeface="Arial"/>
            </a:endParaRPr>
          </a:p>
          <a:p>
            <a:r>
              <a:rPr lang="en-US" dirty="0" err="1">
                <a:latin typeface="Arial"/>
                <a:cs typeface="Arial"/>
              </a:rPr>
              <a:t>Virale</a:t>
            </a:r>
            <a:r>
              <a:rPr lang="en-US" dirty="0">
                <a:latin typeface="Arial"/>
                <a:cs typeface="Arial"/>
              </a:rPr>
              <a:t> </a:t>
            </a:r>
            <a:r>
              <a:rPr lang="en-US" dirty="0" err="1">
                <a:latin typeface="Arial"/>
                <a:cs typeface="Arial"/>
              </a:rPr>
              <a:t>Infektion</a:t>
            </a:r>
            <a:r>
              <a:rPr lang="en-US" dirty="0">
                <a:latin typeface="Arial"/>
                <a:cs typeface="Arial"/>
              </a:rPr>
              <a:t> (</a:t>
            </a:r>
            <a:r>
              <a:rPr lang="en-US" dirty="0" err="1">
                <a:latin typeface="Arial"/>
                <a:cs typeface="Arial"/>
              </a:rPr>
              <a:t>z.B</a:t>
            </a:r>
            <a:r>
              <a:rPr lang="en-US" dirty="0">
                <a:latin typeface="Arial"/>
                <a:cs typeface="Arial"/>
              </a:rPr>
              <a:t>. HPV)</a:t>
            </a:r>
          </a:p>
          <a:p>
            <a:endParaRPr lang="en-US" dirty="0">
              <a:latin typeface="Arial"/>
              <a:cs typeface="Arial"/>
            </a:endParaRPr>
          </a:p>
          <a:p>
            <a:r>
              <a:rPr lang="en-US" dirty="0" err="1">
                <a:latin typeface="Arial"/>
                <a:cs typeface="Arial"/>
              </a:rPr>
              <a:t>Vererbung</a:t>
            </a:r>
            <a:r>
              <a:rPr lang="en-US" dirty="0">
                <a:latin typeface="Arial"/>
                <a:cs typeface="Arial"/>
              </a:rPr>
              <a:t> (</a:t>
            </a:r>
            <a:r>
              <a:rPr lang="en-US" dirty="0" err="1">
                <a:latin typeface="Arial"/>
                <a:cs typeface="Arial"/>
              </a:rPr>
              <a:t>z.B</a:t>
            </a:r>
            <a:r>
              <a:rPr lang="en-US" dirty="0">
                <a:latin typeface="Arial"/>
                <a:cs typeface="Arial"/>
              </a:rPr>
              <a:t>. p53, BRCA1, BRCA2)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71925" y="4289611"/>
            <a:ext cx="4975412" cy="23283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788105"/>
      </p:ext>
    </p:extLst>
  </p:cSld>
  <p:clrMapOvr>
    <a:masterClrMapping/>
  </p:clrMapOvr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3188" y="1240118"/>
            <a:ext cx="8104329" cy="514947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956859" y="74705"/>
            <a:ext cx="7164631" cy="76944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800" dirty="0" err="1">
                <a:solidFill>
                  <a:srgbClr val="3366FF"/>
                </a:solidFill>
                <a:latin typeface="Arial"/>
                <a:cs typeface="Arial"/>
              </a:rPr>
              <a:t>Schritte</a:t>
            </a:r>
            <a:r>
              <a:rPr lang="en-US" sz="2800" dirty="0">
                <a:solidFill>
                  <a:srgbClr val="3366FF"/>
                </a:solidFill>
                <a:latin typeface="Arial"/>
                <a:cs typeface="Arial"/>
              </a:rPr>
              <a:t> </a:t>
            </a:r>
            <a:r>
              <a:rPr lang="en-US" sz="2800" dirty="0" err="1">
                <a:solidFill>
                  <a:srgbClr val="3366FF"/>
                </a:solidFill>
                <a:latin typeface="Arial"/>
                <a:cs typeface="Arial"/>
              </a:rPr>
              <a:t>zur</a:t>
            </a:r>
            <a:r>
              <a:rPr lang="en-US" sz="2800" dirty="0">
                <a:solidFill>
                  <a:srgbClr val="3366FF"/>
                </a:solidFill>
                <a:latin typeface="Arial"/>
                <a:cs typeface="Arial"/>
              </a:rPr>
              <a:t> </a:t>
            </a:r>
            <a:r>
              <a:rPr lang="en-US" sz="2800" dirty="0" err="1">
                <a:solidFill>
                  <a:srgbClr val="3366FF"/>
                </a:solidFill>
                <a:latin typeface="Arial"/>
                <a:cs typeface="Arial"/>
              </a:rPr>
              <a:t>Metastase</a:t>
            </a:r>
            <a:endParaRPr lang="en-US" sz="2800" dirty="0">
              <a:solidFill>
                <a:srgbClr val="3366FF"/>
              </a:solidFill>
              <a:latin typeface="Arial"/>
              <a:cs typeface="Arial"/>
            </a:endParaRPr>
          </a:p>
          <a:p>
            <a:pPr algn="ctr"/>
            <a:endParaRPr lang="en-US" sz="1600" dirty="0">
              <a:solidFill>
                <a:srgbClr val="3366FF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367931627"/>
      </p:ext>
    </p:extLst>
  </p:cSld>
  <p:clrMapOvr>
    <a:masterClrMapping/>
  </p:clrMapOvr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986119" y="194234"/>
            <a:ext cx="7164631" cy="76944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800" dirty="0" err="1">
                <a:solidFill>
                  <a:srgbClr val="3366FF"/>
                </a:solidFill>
                <a:latin typeface="Arial"/>
                <a:cs typeface="Arial"/>
              </a:rPr>
              <a:t>Schritte</a:t>
            </a:r>
            <a:r>
              <a:rPr lang="en-US" sz="2800" dirty="0">
                <a:solidFill>
                  <a:srgbClr val="3366FF"/>
                </a:solidFill>
                <a:latin typeface="Arial"/>
                <a:cs typeface="Arial"/>
              </a:rPr>
              <a:t> </a:t>
            </a:r>
            <a:r>
              <a:rPr lang="en-US" sz="2800" dirty="0" err="1">
                <a:solidFill>
                  <a:srgbClr val="3366FF"/>
                </a:solidFill>
                <a:latin typeface="Arial"/>
                <a:cs typeface="Arial"/>
              </a:rPr>
              <a:t>zur</a:t>
            </a:r>
            <a:r>
              <a:rPr lang="en-US" sz="2800" dirty="0">
                <a:solidFill>
                  <a:srgbClr val="3366FF"/>
                </a:solidFill>
                <a:latin typeface="Arial"/>
                <a:cs typeface="Arial"/>
              </a:rPr>
              <a:t> </a:t>
            </a:r>
            <a:r>
              <a:rPr lang="en-US" sz="2800" dirty="0" err="1">
                <a:solidFill>
                  <a:srgbClr val="3366FF"/>
                </a:solidFill>
                <a:latin typeface="Arial"/>
                <a:cs typeface="Arial"/>
              </a:rPr>
              <a:t>Metastase</a:t>
            </a:r>
            <a:endParaRPr lang="en-US" sz="2800" dirty="0">
              <a:solidFill>
                <a:srgbClr val="3366FF"/>
              </a:solidFill>
              <a:latin typeface="Arial"/>
              <a:cs typeface="Arial"/>
            </a:endParaRPr>
          </a:p>
          <a:p>
            <a:pPr algn="ctr"/>
            <a:endParaRPr lang="en-US" sz="1600" dirty="0">
              <a:solidFill>
                <a:srgbClr val="3366FF"/>
              </a:solidFill>
              <a:latin typeface="Arial"/>
              <a:cs typeface="Arial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900" y="1485900"/>
            <a:ext cx="8966200" cy="387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0604264"/>
      </p:ext>
    </p:extLst>
  </p:cSld>
  <p:clrMapOvr>
    <a:masterClrMapping/>
  </p:clrMapOvr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82706" y="147374"/>
            <a:ext cx="7164631" cy="95410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800" dirty="0" err="1">
                <a:solidFill>
                  <a:srgbClr val="3366FF"/>
                </a:solidFill>
                <a:latin typeface="Arial"/>
                <a:cs typeface="Arial"/>
              </a:rPr>
              <a:t>Zusammenfassung</a:t>
            </a:r>
            <a:r>
              <a:rPr lang="en-US" sz="2800" dirty="0">
                <a:solidFill>
                  <a:srgbClr val="3366FF"/>
                </a:solidFill>
                <a:latin typeface="Arial"/>
                <a:cs typeface="Arial"/>
              </a:rPr>
              <a:t>: </a:t>
            </a:r>
            <a:r>
              <a:rPr lang="en-US" sz="2800" dirty="0" err="1">
                <a:solidFill>
                  <a:srgbClr val="3366FF"/>
                </a:solidFill>
                <a:latin typeface="Arial"/>
                <a:cs typeface="Arial"/>
              </a:rPr>
              <a:t>Apoptose</a:t>
            </a:r>
            <a:r>
              <a:rPr lang="en-US" sz="2800" dirty="0">
                <a:solidFill>
                  <a:srgbClr val="3366FF"/>
                </a:solidFill>
                <a:latin typeface="Arial"/>
                <a:cs typeface="Arial"/>
              </a:rPr>
              <a:t> vs. </a:t>
            </a:r>
            <a:r>
              <a:rPr lang="en-US" sz="2800" dirty="0" err="1">
                <a:solidFill>
                  <a:srgbClr val="3366FF"/>
                </a:solidFill>
                <a:latin typeface="Arial"/>
                <a:cs typeface="Arial"/>
              </a:rPr>
              <a:t>Nekrose</a:t>
            </a:r>
            <a:endParaRPr lang="en-US" sz="2800" dirty="0">
              <a:solidFill>
                <a:srgbClr val="3366FF"/>
              </a:solidFill>
              <a:latin typeface="Arial"/>
              <a:cs typeface="Arial"/>
            </a:endParaRPr>
          </a:p>
          <a:p>
            <a:pPr algn="ctr"/>
            <a:endParaRPr lang="en-US" sz="2800" dirty="0">
              <a:solidFill>
                <a:srgbClr val="3366FF"/>
              </a:solidFill>
              <a:latin typeface="Arial"/>
              <a:cs typeface="Arial"/>
            </a:endParaRPr>
          </a:p>
        </p:txBody>
      </p:sp>
      <p:pic>
        <p:nvPicPr>
          <p:cNvPr id="3" name="Picture 2" descr="nekrose apopotose.jpg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140" y="881529"/>
            <a:ext cx="7062197" cy="59764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378614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41300"/>
            <a:ext cx="9144000" cy="63516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2593121"/>
      </p:ext>
    </p:extLst>
  </p:cSld>
  <p:clrMapOvr>
    <a:masterClrMapping/>
  </p:clrMapOvr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82706" y="147374"/>
            <a:ext cx="7164631" cy="95410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800" dirty="0" err="1">
                <a:solidFill>
                  <a:srgbClr val="3366FF"/>
                </a:solidFill>
                <a:latin typeface="Arial"/>
                <a:cs typeface="Arial"/>
              </a:rPr>
              <a:t>Zusammenfassung</a:t>
            </a:r>
            <a:r>
              <a:rPr lang="en-US" sz="2800" dirty="0">
                <a:solidFill>
                  <a:srgbClr val="3366FF"/>
                </a:solidFill>
                <a:latin typeface="Arial"/>
                <a:cs typeface="Arial"/>
              </a:rPr>
              <a:t>: </a:t>
            </a:r>
            <a:r>
              <a:rPr lang="en-US" sz="2800" dirty="0" err="1">
                <a:solidFill>
                  <a:srgbClr val="3366FF"/>
                </a:solidFill>
                <a:latin typeface="Arial"/>
                <a:cs typeface="Arial"/>
              </a:rPr>
              <a:t>Apoptose</a:t>
            </a:r>
            <a:r>
              <a:rPr lang="en-US" sz="2800" dirty="0">
                <a:solidFill>
                  <a:srgbClr val="3366FF"/>
                </a:solidFill>
                <a:latin typeface="Arial"/>
                <a:cs typeface="Arial"/>
              </a:rPr>
              <a:t> vs. </a:t>
            </a:r>
            <a:r>
              <a:rPr lang="en-US" sz="2800" dirty="0" err="1">
                <a:solidFill>
                  <a:srgbClr val="3366FF"/>
                </a:solidFill>
                <a:latin typeface="Arial"/>
                <a:cs typeface="Arial"/>
              </a:rPr>
              <a:t>Nekrose</a:t>
            </a:r>
            <a:endParaRPr lang="en-US" sz="2800" dirty="0">
              <a:solidFill>
                <a:srgbClr val="3366FF"/>
              </a:solidFill>
              <a:latin typeface="Arial"/>
              <a:cs typeface="Arial"/>
            </a:endParaRPr>
          </a:p>
          <a:p>
            <a:pPr algn="ctr"/>
            <a:endParaRPr lang="en-US" sz="2800" dirty="0">
              <a:solidFill>
                <a:srgbClr val="3366FF"/>
              </a:solidFill>
              <a:latin typeface="Arial"/>
              <a:cs typeface="Arial"/>
            </a:endParaRPr>
          </a:p>
        </p:txBody>
      </p:sp>
      <p:pic>
        <p:nvPicPr>
          <p:cNvPr id="4" name="Picture 3" descr="necrose apoptose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9572" y="1101480"/>
            <a:ext cx="7149016" cy="490009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904282" y="2346835"/>
            <a:ext cx="3473483" cy="646331"/>
          </a:xfrm>
          <a:prstGeom prst="rect">
            <a:avLst/>
          </a:prstGeom>
          <a:solidFill>
            <a:srgbClr val="D2DBC9"/>
          </a:solidFill>
        </p:spPr>
        <p:txBody>
          <a:bodyPr wrap="square" rtlCol="0">
            <a:spAutoFit/>
          </a:bodyPr>
          <a:lstStyle/>
          <a:p>
            <a:r>
              <a:rPr lang="en-US" dirty="0" err="1">
                <a:latin typeface="Arial"/>
                <a:cs typeface="Arial"/>
              </a:rPr>
              <a:t>Zellschrumpfen</a:t>
            </a:r>
            <a:r>
              <a:rPr lang="en-US" dirty="0">
                <a:latin typeface="Arial"/>
                <a:cs typeface="Arial"/>
              </a:rPr>
              <a:t> und </a:t>
            </a:r>
          </a:p>
          <a:p>
            <a:r>
              <a:rPr lang="en-US" dirty="0" err="1">
                <a:latin typeface="Arial"/>
                <a:cs typeface="Arial"/>
              </a:rPr>
              <a:t>Fragmentierung</a:t>
            </a:r>
            <a:endParaRPr lang="en-US" dirty="0">
              <a:latin typeface="Arial"/>
              <a:cs typeface="Arial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717265" y="2358648"/>
            <a:ext cx="2562646" cy="369332"/>
          </a:xfrm>
          <a:prstGeom prst="rect">
            <a:avLst/>
          </a:prstGeom>
          <a:solidFill>
            <a:srgbClr val="E0CEEB"/>
          </a:solidFill>
        </p:spPr>
        <p:txBody>
          <a:bodyPr wrap="none" rtlCol="0">
            <a:spAutoFit/>
          </a:bodyPr>
          <a:lstStyle/>
          <a:p>
            <a:r>
              <a:rPr lang="en-US" dirty="0" err="1">
                <a:latin typeface="Arial"/>
                <a:cs typeface="Arial"/>
              </a:rPr>
              <a:t>Zellschwellen</a:t>
            </a:r>
            <a:r>
              <a:rPr lang="en-US" dirty="0">
                <a:latin typeface="Arial"/>
                <a:cs typeface="Arial"/>
              </a:rPr>
              <a:t> und Lyse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717265" y="3079546"/>
            <a:ext cx="1198165" cy="369332"/>
          </a:xfrm>
          <a:prstGeom prst="rect">
            <a:avLst/>
          </a:prstGeom>
          <a:solidFill>
            <a:srgbClr val="E0CEEB"/>
          </a:solidFill>
        </p:spPr>
        <p:txBody>
          <a:bodyPr wrap="none" rtlCol="0">
            <a:spAutoFit/>
          </a:bodyPr>
          <a:lstStyle/>
          <a:p>
            <a:r>
              <a:rPr lang="en-US" dirty="0" err="1">
                <a:latin typeface="Arial"/>
                <a:cs typeface="Arial"/>
              </a:rPr>
              <a:t>Karyolyse</a:t>
            </a:r>
            <a:endParaRPr lang="en-US" dirty="0">
              <a:latin typeface="Arial"/>
              <a:cs typeface="Arial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717265" y="3814652"/>
            <a:ext cx="2416910" cy="369332"/>
          </a:xfrm>
          <a:prstGeom prst="rect">
            <a:avLst/>
          </a:prstGeom>
          <a:solidFill>
            <a:srgbClr val="E0CEEB"/>
          </a:solidFill>
        </p:spPr>
        <p:txBody>
          <a:bodyPr wrap="none" rtlCol="0">
            <a:spAutoFit/>
          </a:bodyPr>
          <a:lstStyle/>
          <a:p>
            <a:r>
              <a:rPr lang="en-US" dirty="0" err="1">
                <a:latin typeface="Arial"/>
                <a:cs typeface="Arial"/>
              </a:rPr>
              <a:t>Zufällige</a:t>
            </a:r>
            <a:r>
              <a:rPr lang="en-US" dirty="0">
                <a:latin typeface="Arial"/>
                <a:cs typeface="Arial"/>
              </a:rPr>
              <a:t> DNA-</a:t>
            </a:r>
            <a:r>
              <a:rPr lang="en-US" dirty="0" err="1">
                <a:latin typeface="Arial"/>
                <a:cs typeface="Arial"/>
              </a:rPr>
              <a:t>Brüche</a:t>
            </a:r>
            <a:endParaRPr lang="en-US" dirty="0">
              <a:latin typeface="Arial"/>
              <a:cs typeface="Arial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717265" y="4564699"/>
            <a:ext cx="2813086" cy="646331"/>
          </a:xfrm>
          <a:prstGeom prst="rect">
            <a:avLst/>
          </a:prstGeom>
          <a:solidFill>
            <a:srgbClr val="E0CEEB"/>
          </a:solidFill>
        </p:spPr>
        <p:txBody>
          <a:bodyPr wrap="square" rtlCol="0">
            <a:spAutoFit/>
          </a:bodyPr>
          <a:lstStyle/>
          <a:p>
            <a:r>
              <a:rPr lang="en-US" dirty="0" err="1">
                <a:latin typeface="Arial"/>
                <a:cs typeface="Arial"/>
              </a:rPr>
              <a:t>Verlust</a:t>
            </a:r>
            <a:r>
              <a:rPr lang="en-US" dirty="0">
                <a:latin typeface="Arial"/>
                <a:cs typeface="Arial"/>
              </a:rPr>
              <a:t> der </a:t>
            </a:r>
          </a:p>
          <a:p>
            <a:r>
              <a:rPr lang="en-US" dirty="0" err="1">
                <a:latin typeface="Arial"/>
                <a:cs typeface="Arial"/>
              </a:rPr>
              <a:t>Membranstabilität</a:t>
            </a:r>
            <a:endParaRPr lang="en-US" dirty="0">
              <a:latin typeface="Arial"/>
              <a:cs typeface="Arial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705314" y="5282067"/>
            <a:ext cx="2813086" cy="646331"/>
          </a:xfrm>
          <a:prstGeom prst="rect">
            <a:avLst/>
          </a:prstGeom>
          <a:solidFill>
            <a:srgbClr val="E0CEEB"/>
          </a:solidFill>
        </p:spPr>
        <p:txBody>
          <a:bodyPr wrap="square" rtlCol="0">
            <a:spAutoFit/>
          </a:bodyPr>
          <a:lstStyle/>
          <a:p>
            <a:r>
              <a:rPr lang="en-US" dirty="0" err="1">
                <a:latin typeface="Arial"/>
                <a:cs typeface="Arial"/>
              </a:rPr>
              <a:t>Rekruitierung</a:t>
            </a:r>
            <a:r>
              <a:rPr lang="en-US" dirty="0">
                <a:latin typeface="Arial"/>
                <a:cs typeface="Arial"/>
              </a:rPr>
              <a:t> von pro-</a:t>
            </a:r>
          </a:p>
          <a:p>
            <a:r>
              <a:rPr lang="en-US" dirty="0" err="1">
                <a:latin typeface="Arial"/>
                <a:cs typeface="Arial"/>
              </a:rPr>
              <a:t>inflammatorischen</a:t>
            </a:r>
            <a:r>
              <a:rPr lang="en-US" dirty="0">
                <a:latin typeface="Arial"/>
                <a:cs typeface="Arial"/>
              </a:rPr>
              <a:t> </a:t>
            </a:r>
            <a:r>
              <a:rPr lang="en-US" dirty="0" err="1">
                <a:latin typeface="Arial"/>
                <a:cs typeface="Arial"/>
              </a:rPr>
              <a:t>Zellen</a:t>
            </a:r>
            <a:endParaRPr lang="en-US" dirty="0">
              <a:latin typeface="Arial"/>
              <a:cs typeface="Arial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922213" y="3081934"/>
            <a:ext cx="3473483" cy="369332"/>
          </a:xfrm>
          <a:prstGeom prst="rect">
            <a:avLst/>
          </a:prstGeom>
          <a:solidFill>
            <a:srgbClr val="D2DBC9"/>
          </a:solidFill>
        </p:spPr>
        <p:txBody>
          <a:bodyPr wrap="square" rtlCol="0">
            <a:spAutoFit/>
          </a:bodyPr>
          <a:lstStyle/>
          <a:p>
            <a:r>
              <a:rPr lang="en-US" dirty="0" err="1">
                <a:latin typeface="Arial"/>
                <a:cs typeface="Arial"/>
              </a:rPr>
              <a:t>Kondensieren</a:t>
            </a:r>
            <a:r>
              <a:rPr lang="en-US" dirty="0">
                <a:latin typeface="Arial"/>
                <a:cs typeface="Arial"/>
              </a:rPr>
              <a:t> des </a:t>
            </a:r>
            <a:r>
              <a:rPr lang="en-US" dirty="0" err="1">
                <a:latin typeface="Arial"/>
                <a:cs typeface="Arial"/>
              </a:rPr>
              <a:t>Zellkerns</a:t>
            </a:r>
            <a:endParaRPr lang="en-US" dirty="0">
              <a:latin typeface="Arial"/>
              <a:cs typeface="Arial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922213" y="3814652"/>
            <a:ext cx="3473483" cy="646331"/>
          </a:xfrm>
          <a:prstGeom prst="rect">
            <a:avLst/>
          </a:prstGeom>
          <a:solidFill>
            <a:srgbClr val="D2DBC9"/>
          </a:solidFill>
        </p:spPr>
        <p:txBody>
          <a:bodyPr wrap="square" rtlCol="0">
            <a:spAutoFit/>
          </a:bodyPr>
          <a:lstStyle/>
          <a:p>
            <a:r>
              <a:rPr lang="en-US" dirty="0">
                <a:latin typeface="Arial"/>
                <a:cs typeface="Arial"/>
              </a:rPr>
              <a:t>DNA-</a:t>
            </a:r>
            <a:r>
              <a:rPr lang="en-US" dirty="0" err="1">
                <a:latin typeface="Arial"/>
                <a:cs typeface="Arial"/>
              </a:rPr>
              <a:t>Zersetzung</a:t>
            </a:r>
            <a:r>
              <a:rPr lang="en-US" dirty="0">
                <a:latin typeface="Arial"/>
                <a:cs typeface="Arial"/>
              </a:rPr>
              <a:t> </a:t>
            </a:r>
            <a:r>
              <a:rPr lang="en-US" dirty="0" err="1">
                <a:latin typeface="Arial"/>
                <a:cs typeface="Arial"/>
              </a:rPr>
              <a:t>durch</a:t>
            </a:r>
            <a:r>
              <a:rPr lang="en-US" dirty="0">
                <a:latin typeface="Arial"/>
                <a:cs typeface="Arial"/>
              </a:rPr>
              <a:t> </a:t>
            </a:r>
            <a:r>
              <a:rPr lang="en-US" dirty="0" err="1">
                <a:latin typeface="Arial"/>
                <a:cs typeface="Arial"/>
              </a:rPr>
              <a:t>Endonukleasen</a:t>
            </a:r>
            <a:endParaRPr lang="en-US" dirty="0">
              <a:latin typeface="Arial"/>
              <a:cs typeface="Arial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940144" y="5296811"/>
            <a:ext cx="3473483" cy="646331"/>
          </a:xfrm>
          <a:prstGeom prst="rect">
            <a:avLst/>
          </a:prstGeom>
          <a:solidFill>
            <a:srgbClr val="D2DBC9"/>
          </a:solidFill>
        </p:spPr>
        <p:txBody>
          <a:bodyPr wrap="square" rtlCol="0">
            <a:spAutoFit/>
          </a:bodyPr>
          <a:lstStyle/>
          <a:p>
            <a:r>
              <a:rPr lang="en-US" dirty="0" err="1">
                <a:latin typeface="Arial"/>
                <a:cs typeface="Arial"/>
              </a:rPr>
              <a:t>Ablösen</a:t>
            </a:r>
            <a:r>
              <a:rPr lang="en-US" dirty="0">
                <a:latin typeface="Arial"/>
                <a:cs typeface="Arial"/>
              </a:rPr>
              <a:t> von EZM und </a:t>
            </a:r>
            <a:r>
              <a:rPr lang="en-US" dirty="0" err="1">
                <a:latin typeface="Arial"/>
                <a:cs typeface="Arial"/>
              </a:rPr>
              <a:t>Aufnahme</a:t>
            </a:r>
            <a:r>
              <a:rPr lang="en-US" dirty="0">
                <a:latin typeface="Arial"/>
                <a:cs typeface="Arial"/>
              </a:rPr>
              <a:t> </a:t>
            </a:r>
            <a:r>
              <a:rPr lang="en-US" dirty="0" err="1">
                <a:latin typeface="Arial"/>
                <a:cs typeface="Arial"/>
              </a:rPr>
              <a:t>durch</a:t>
            </a:r>
            <a:r>
              <a:rPr lang="en-US" dirty="0">
                <a:latin typeface="Arial"/>
                <a:cs typeface="Arial"/>
              </a:rPr>
              <a:t> </a:t>
            </a:r>
            <a:r>
              <a:rPr lang="en-US" dirty="0" err="1">
                <a:latin typeface="Arial"/>
                <a:cs typeface="Arial"/>
              </a:rPr>
              <a:t>Phagocyten</a:t>
            </a:r>
            <a:endParaRPr lang="en-US" dirty="0">
              <a:latin typeface="Arial"/>
              <a:cs typeface="Arial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919218" y="4575972"/>
            <a:ext cx="3667723" cy="646331"/>
          </a:xfrm>
          <a:prstGeom prst="rect">
            <a:avLst/>
          </a:prstGeom>
          <a:solidFill>
            <a:srgbClr val="D2DBC9"/>
          </a:solidFill>
        </p:spPr>
        <p:txBody>
          <a:bodyPr wrap="square" rtlCol="0">
            <a:spAutoFit/>
          </a:bodyPr>
          <a:lstStyle/>
          <a:p>
            <a:r>
              <a:rPr lang="en-US" dirty="0" err="1">
                <a:latin typeface="Arial"/>
                <a:cs typeface="Arial"/>
              </a:rPr>
              <a:t>Verlust</a:t>
            </a:r>
            <a:r>
              <a:rPr lang="en-US" dirty="0">
                <a:latin typeface="Arial"/>
                <a:cs typeface="Arial"/>
              </a:rPr>
              <a:t> der Phospholipid-</a:t>
            </a:r>
            <a:r>
              <a:rPr lang="en-US" dirty="0" err="1">
                <a:latin typeface="Arial"/>
                <a:cs typeface="Arial"/>
              </a:rPr>
              <a:t>asymmetrie</a:t>
            </a:r>
            <a:r>
              <a:rPr lang="en-US" dirty="0">
                <a:latin typeface="Arial"/>
                <a:cs typeface="Arial"/>
              </a:rPr>
              <a:t> in </a:t>
            </a:r>
            <a:r>
              <a:rPr lang="en-US" dirty="0" err="1">
                <a:latin typeface="Arial"/>
                <a:cs typeface="Arial"/>
              </a:rPr>
              <a:t>Zellmembran</a:t>
            </a:r>
            <a:endParaRPr lang="en-US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048885384"/>
      </p:ext>
    </p:extLst>
  </p:cSld>
  <p:clrMapOvr>
    <a:masterClrMapping/>
  </p:clrMapOvr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82706" y="147374"/>
            <a:ext cx="7164631" cy="95410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800" dirty="0" err="1">
                <a:solidFill>
                  <a:srgbClr val="3366FF"/>
                </a:solidFill>
                <a:latin typeface="Arial"/>
                <a:cs typeface="Arial"/>
              </a:rPr>
              <a:t>Zusammenfassung</a:t>
            </a:r>
            <a:r>
              <a:rPr lang="en-US" sz="2800" dirty="0">
                <a:solidFill>
                  <a:srgbClr val="3366FF"/>
                </a:solidFill>
                <a:latin typeface="Arial"/>
                <a:cs typeface="Arial"/>
              </a:rPr>
              <a:t>: </a:t>
            </a:r>
            <a:r>
              <a:rPr lang="en-US" sz="2800" dirty="0" err="1">
                <a:solidFill>
                  <a:srgbClr val="3366FF"/>
                </a:solidFill>
                <a:latin typeface="Arial"/>
                <a:cs typeface="Arial"/>
              </a:rPr>
              <a:t>Tumoren</a:t>
            </a:r>
            <a:endParaRPr lang="en-US" sz="2800" dirty="0">
              <a:solidFill>
                <a:srgbClr val="3366FF"/>
              </a:solidFill>
              <a:latin typeface="Arial"/>
              <a:cs typeface="Arial"/>
            </a:endParaRPr>
          </a:p>
          <a:p>
            <a:pPr algn="ctr"/>
            <a:endParaRPr lang="en-US" sz="2800" dirty="0">
              <a:solidFill>
                <a:srgbClr val="3366FF"/>
              </a:solidFill>
              <a:latin typeface="Arial"/>
              <a:cs typeface="Arial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32911" y="1101481"/>
            <a:ext cx="6330103" cy="31700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err="1">
                <a:latin typeface="Arial"/>
                <a:cs typeface="Arial"/>
              </a:rPr>
              <a:t>Gutartige</a:t>
            </a:r>
            <a:r>
              <a:rPr lang="en-US" sz="2000" dirty="0">
                <a:latin typeface="Arial"/>
                <a:cs typeface="Arial"/>
              </a:rPr>
              <a:t> &amp; </a:t>
            </a:r>
            <a:r>
              <a:rPr lang="en-US" sz="2000" dirty="0" err="1">
                <a:latin typeface="Arial"/>
                <a:cs typeface="Arial"/>
              </a:rPr>
              <a:t>bösartige</a:t>
            </a:r>
            <a:r>
              <a:rPr lang="en-US" sz="2000" dirty="0">
                <a:latin typeface="Arial"/>
                <a:cs typeface="Arial"/>
              </a:rPr>
              <a:t> </a:t>
            </a:r>
            <a:r>
              <a:rPr lang="en-US" sz="2000" dirty="0" err="1">
                <a:latin typeface="Arial"/>
                <a:cs typeface="Arial"/>
              </a:rPr>
              <a:t>Tumoren</a:t>
            </a:r>
            <a:endParaRPr lang="en-US" sz="2000" dirty="0">
              <a:latin typeface="Arial"/>
              <a:cs typeface="Arial"/>
            </a:endParaRPr>
          </a:p>
          <a:p>
            <a:endParaRPr lang="en-US" sz="2000" dirty="0">
              <a:latin typeface="Arial"/>
              <a:cs typeface="Arial"/>
            </a:endParaRPr>
          </a:p>
          <a:p>
            <a:r>
              <a:rPr lang="en-US" sz="2000" dirty="0" err="1">
                <a:latin typeface="Arial"/>
                <a:cs typeface="Arial"/>
              </a:rPr>
              <a:t>Klonale</a:t>
            </a:r>
            <a:r>
              <a:rPr lang="en-US" sz="2000" dirty="0">
                <a:latin typeface="Arial"/>
                <a:cs typeface="Arial"/>
              </a:rPr>
              <a:t> Evolution </a:t>
            </a:r>
            <a:r>
              <a:rPr lang="en-US" sz="2000" dirty="0" err="1">
                <a:latin typeface="Arial"/>
                <a:cs typeface="Arial"/>
              </a:rPr>
              <a:t>einer</a:t>
            </a:r>
            <a:r>
              <a:rPr lang="en-US" sz="2000" dirty="0">
                <a:latin typeface="Arial"/>
                <a:cs typeface="Arial"/>
              </a:rPr>
              <a:t> </a:t>
            </a:r>
            <a:r>
              <a:rPr lang="en-US" sz="2000" dirty="0" err="1">
                <a:latin typeface="Arial"/>
                <a:cs typeface="Arial"/>
              </a:rPr>
              <a:t>Krebszelle</a:t>
            </a:r>
            <a:r>
              <a:rPr lang="en-US" sz="2000" dirty="0">
                <a:latin typeface="Arial"/>
                <a:cs typeface="Arial"/>
              </a:rPr>
              <a:t>: </a:t>
            </a:r>
          </a:p>
          <a:p>
            <a:r>
              <a:rPr lang="en-US" sz="2000" dirty="0">
                <a:latin typeface="Arial"/>
                <a:cs typeface="Arial"/>
              </a:rPr>
              <a:t>	</a:t>
            </a:r>
            <a:r>
              <a:rPr lang="en-US" sz="2000" dirty="0" err="1">
                <a:latin typeface="Arial"/>
                <a:cs typeface="Arial"/>
              </a:rPr>
              <a:t>mehrere</a:t>
            </a:r>
            <a:r>
              <a:rPr lang="en-US" sz="2000" dirty="0">
                <a:latin typeface="Arial"/>
                <a:cs typeface="Arial"/>
              </a:rPr>
              <a:t> </a:t>
            </a:r>
            <a:r>
              <a:rPr lang="en-US" sz="2000" dirty="0" err="1">
                <a:latin typeface="Arial"/>
                <a:cs typeface="Arial"/>
              </a:rPr>
              <a:t>Mutationen</a:t>
            </a:r>
            <a:r>
              <a:rPr lang="en-US" sz="2000" dirty="0">
                <a:latin typeface="Arial"/>
                <a:cs typeface="Arial"/>
              </a:rPr>
              <a:t> </a:t>
            </a:r>
            <a:r>
              <a:rPr lang="en-US" sz="2000" dirty="0" err="1">
                <a:latin typeface="Arial"/>
                <a:cs typeface="Arial"/>
              </a:rPr>
              <a:t>sind</a:t>
            </a:r>
            <a:r>
              <a:rPr lang="en-US" sz="2000" dirty="0">
                <a:latin typeface="Arial"/>
                <a:cs typeface="Arial"/>
              </a:rPr>
              <a:t> </a:t>
            </a:r>
            <a:r>
              <a:rPr lang="en-US" sz="2000" dirty="0" err="1">
                <a:latin typeface="Arial"/>
                <a:cs typeface="Arial"/>
              </a:rPr>
              <a:t>nötig</a:t>
            </a:r>
            <a:endParaRPr lang="en-US" sz="2000" dirty="0">
              <a:latin typeface="Arial"/>
              <a:cs typeface="Arial"/>
            </a:endParaRPr>
          </a:p>
          <a:p>
            <a:r>
              <a:rPr lang="en-US" sz="2000" dirty="0">
                <a:latin typeface="Arial"/>
                <a:cs typeface="Arial"/>
              </a:rPr>
              <a:t>	</a:t>
            </a:r>
            <a:r>
              <a:rPr lang="en-US" sz="2000" dirty="0" err="1">
                <a:latin typeface="Arial"/>
                <a:cs typeface="Arial"/>
              </a:rPr>
              <a:t>Erhöhung</a:t>
            </a:r>
            <a:r>
              <a:rPr lang="en-US" sz="2000" dirty="0">
                <a:latin typeface="Arial"/>
                <a:cs typeface="Arial"/>
              </a:rPr>
              <a:t> des </a:t>
            </a:r>
            <a:r>
              <a:rPr lang="en-US" sz="2000" dirty="0" err="1">
                <a:latin typeface="Arial"/>
                <a:cs typeface="Arial"/>
              </a:rPr>
              <a:t>Krebsrisikos</a:t>
            </a:r>
            <a:r>
              <a:rPr lang="en-US" sz="2000" dirty="0">
                <a:latin typeface="Arial"/>
                <a:cs typeface="Arial"/>
              </a:rPr>
              <a:t> </a:t>
            </a:r>
            <a:r>
              <a:rPr lang="en-US" sz="2000" dirty="0" err="1">
                <a:latin typeface="Arial"/>
                <a:cs typeface="Arial"/>
              </a:rPr>
              <a:t>mit</a:t>
            </a:r>
            <a:r>
              <a:rPr lang="en-US" sz="2000" dirty="0">
                <a:latin typeface="Arial"/>
                <a:cs typeface="Arial"/>
              </a:rPr>
              <a:t> der </a:t>
            </a:r>
            <a:r>
              <a:rPr lang="en-US" sz="2000" dirty="0" err="1">
                <a:latin typeface="Arial"/>
                <a:cs typeface="Arial"/>
              </a:rPr>
              <a:t>Zeit</a:t>
            </a:r>
            <a:endParaRPr lang="en-US" sz="2000" dirty="0">
              <a:latin typeface="Arial"/>
              <a:cs typeface="Arial"/>
            </a:endParaRPr>
          </a:p>
          <a:p>
            <a:endParaRPr lang="en-US" sz="2000" dirty="0">
              <a:latin typeface="Arial"/>
              <a:cs typeface="Arial"/>
            </a:endParaRPr>
          </a:p>
          <a:p>
            <a:r>
              <a:rPr lang="en-US" sz="2000" dirty="0" err="1">
                <a:latin typeface="Arial"/>
                <a:cs typeface="Arial"/>
              </a:rPr>
              <a:t>Genetisches</a:t>
            </a:r>
            <a:r>
              <a:rPr lang="en-US" sz="2000" dirty="0">
                <a:latin typeface="Arial"/>
                <a:cs typeface="Arial"/>
              </a:rPr>
              <a:t> </a:t>
            </a:r>
            <a:r>
              <a:rPr lang="en-US" sz="2000" dirty="0" err="1">
                <a:latin typeface="Arial"/>
                <a:cs typeface="Arial"/>
              </a:rPr>
              <a:t>Risiko</a:t>
            </a:r>
            <a:r>
              <a:rPr lang="en-US" sz="2000" dirty="0">
                <a:latin typeface="Arial"/>
                <a:cs typeface="Arial"/>
              </a:rPr>
              <a:t> (</a:t>
            </a:r>
            <a:r>
              <a:rPr lang="en-US" sz="2000" dirty="0" err="1">
                <a:latin typeface="Arial"/>
                <a:cs typeface="Arial"/>
              </a:rPr>
              <a:t>z.B</a:t>
            </a:r>
            <a:r>
              <a:rPr lang="en-US" sz="2000" dirty="0">
                <a:latin typeface="Arial"/>
                <a:cs typeface="Arial"/>
              </a:rPr>
              <a:t>. BRCA-Gen)</a:t>
            </a:r>
          </a:p>
          <a:p>
            <a:endParaRPr lang="en-US" sz="2000" dirty="0">
              <a:latin typeface="Arial"/>
              <a:cs typeface="Arial"/>
            </a:endParaRPr>
          </a:p>
          <a:p>
            <a:r>
              <a:rPr lang="en-US" sz="2000" dirty="0" err="1">
                <a:latin typeface="Arial"/>
                <a:cs typeface="Arial"/>
              </a:rPr>
              <a:t>Umweltrisiko</a:t>
            </a:r>
            <a:endParaRPr lang="en-US" sz="2000" dirty="0">
              <a:latin typeface="Arial"/>
              <a:cs typeface="Arial"/>
            </a:endParaRPr>
          </a:p>
          <a:p>
            <a:r>
              <a:rPr lang="en-US" sz="2000" dirty="0">
                <a:latin typeface="Arial"/>
                <a:cs typeface="Arial"/>
              </a:rPr>
              <a:t>	</a:t>
            </a:r>
            <a:r>
              <a:rPr lang="en-US" sz="2000" dirty="0" err="1">
                <a:latin typeface="Arial"/>
                <a:cs typeface="Arial"/>
              </a:rPr>
              <a:t>z.B</a:t>
            </a:r>
            <a:r>
              <a:rPr lang="en-US" sz="2000" dirty="0">
                <a:latin typeface="Arial"/>
                <a:cs typeface="Arial"/>
              </a:rPr>
              <a:t>. </a:t>
            </a:r>
            <a:r>
              <a:rPr lang="en-US" sz="2000" dirty="0" err="1">
                <a:latin typeface="Arial"/>
                <a:cs typeface="Arial"/>
              </a:rPr>
              <a:t>Konsum</a:t>
            </a:r>
            <a:r>
              <a:rPr lang="en-US" sz="2000" dirty="0">
                <a:latin typeface="Arial"/>
                <a:cs typeface="Arial"/>
              </a:rPr>
              <a:t> von </a:t>
            </a:r>
            <a:r>
              <a:rPr lang="en-US" sz="2000" dirty="0" err="1">
                <a:latin typeface="Arial"/>
                <a:cs typeface="Arial"/>
              </a:rPr>
              <a:t>Typ</a:t>
            </a:r>
            <a:r>
              <a:rPr lang="en-US" sz="2000" dirty="0">
                <a:latin typeface="Arial"/>
                <a:cs typeface="Arial"/>
              </a:rPr>
              <a:t>-I-</a:t>
            </a:r>
            <a:r>
              <a:rPr lang="en-US" sz="2000" dirty="0" err="1">
                <a:latin typeface="Arial"/>
                <a:cs typeface="Arial"/>
              </a:rPr>
              <a:t>Carcinogenen</a:t>
            </a:r>
            <a:r>
              <a:rPr lang="en-US" sz="2000" dirty="0">
                <a:latin typeface="Arial"/>
                <a:cs typeface="Arial"/>
              </a:rPr>
              <a:t> </a:t>
            </a:r>
            <a:r>
              <a:rPr lang="en-US" sz="2000" dirty="0" err="1">
                <a:latin typeface="Arial"/>
                <a:cs typeface="Arial"/>
              </a:rPr>
              <a:t>Substanzen</a:t>
            </a:r>
            <a:endParaRPr lang="en-US" sz="2000" dirty="0">
              <a:latin typeface="Arial"/>
              <a:cs typeface="Arial"/>
            </a:endParaRPr>
          </a:p>
        </p:txBody>
      </p:sp>
      <p:pic>
        <p:nvPicPr>
          <p:cNvPr id="5" name="Picture 4" descr="bratwurst_freisteller_0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91259" y="4497844"/>
            <a:ext cx="2625211" cy="197410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55875" y="4643364"/>
            <a:ext cx="1409700" cy="17272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73923" y="894678"/>
            <a:ext cx="2146828" cy="30124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3874152"/>
      </p:ext>
    </p:extLst>
  </p:cSld>
  <p:clrMapOvr>
    <a:masterClrMapping/>
  </p:clrMapOvr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>
            <a:extLst>
              <a:ext uri="{FF2B5EF4-FFF2-40B4-BE49-F238E27FC236}">
                <a16:creationId xmlns:a16="http://schemas.microsoft.com/office/drawing/2014/main" id="{AA43C7ED-7898-85A7-003D-A3B430B0548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03146" y="866449"/>
            <a:ext cx="6087325" cy="44583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2350168"/>
      </p:ext>
    </p:extLst>
  </p:cSld>
  <p:clrMapOvr>
    <a:masterClrMapping/>
  </p:clrMapOvr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>
            <a:extLst>
              <a:ext uri="{FF2B5EF4-FFF2-40B4-BE49-F238E27FC236}">
                <a16:creationId xmlns:a16="http://schemas.microsoft.com/office/drawing/2014/main" id="{B600DD35-0467-94D5-D3FB-55E6C01B418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37864" y="690828"/>
            <a:ext cx="6068272" cy="733527"/>
          </a:xfrm>
          <a:prstGeom prst="rect">
            <a:avLst/>
          </a:prstGeom>
        </p:spPr>
      </p:pic>
      <p:pic>
        <p:nvPicPr>
          <p:cNvPr id="6" name="Grafik 5">
            <a:extLst>
              <a:ext uri="{FF2B5EF4-FFF2-40B4-BE49-F238E27FC236}">
                <a16:creationId xmlns:a16="http://schemas.microsoft.com/office/drawing/2014/main" id="{01ED140B-3B2A-0A4F-03C1-98D684E35C6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8338" y="1424355"/>
            <a:ext cx="6077798" cy="2886478"/>
          </a:xfrm>
          <a:prstGeom prst="rect">
            <a:avLst/>
          </a:prstGeom>
        </p:spPr>
      </p:pic>
      <p:pic>
        <p:nvPicPr>
          <p:cNvPr id="2" name="Grafik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28338" y="4310833"/>
            <a:ext cx="6077798" cy="19345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710418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2902</Words>
  <Application>Microsoft Office PowerPoint</Application>
  <PresentationFormat>Bildschirmpräsentation (4:3)</PresentationFormat>
  <Paragraphs>665</Paragraphs>
  <Slides>93</Slides>
  <Notes>3</Notes>
  <HiddenSlides>0</HiddenSlides>
  <MMClips>1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93</vt:i4>
      </vt:variant>
    </vt:vector>
  </HeadingPairs>
  <TitlesOfParts>
    <vt:vector size="98" baseType="lpstr">
      <vt:lpstr>Apple Chancery</vt:lpstr>
      <vt:lpstr>Arial</vt:lpstr>
      <vt:lpstr>Calibri</vt:lpstr>
      <vt:lpstr>Wingdings</vt:lpstr>
      <vt:lpstr>Office Theme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Company>MSSM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Laptop Engmann</dc:creator>
  <cp:lastModifiedBy>Oberle, Volker</cp:lastModifiedBy>
  <cp:revision>182</cp:revision>
  <dcterms:created xsi:type="dcterms:W3CDTF">2019-09-12T09:14:39Z</dcterms:created>
  <dcterms:modified xsi:type="dcterms:W3CDTF">2024-01-11T08:52:56Z</dcterms:modified>
</cp:coreProperties>
</file>